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22"/>
  </p:notesMasterIdLst>
  <p:handoutMasterIdLst>
    <p:handoutMasterId r:id="rId23"/>
  </p:handoutMasterIdLst>
  <p:sldIdLst>
    <p:sldId id="685" r:id="rId2"/>
    <p:sldId id="689" r:id="rId3"/>
    <p:sldId id="759" r:id="rId4"/>
    <p:sldId id="679" r:id="rId5"/>
    <p:sldId id="665" r:id="rId6"/>
    <p:sldId id="691" r:id="rId7"/>
    <p:sldId id="693" r:id="rId8"/>
    <p:sldId id="762" r:id="rId9"/>
    <p:sldId id="764" r:id="rId10"/>
    <p:sldId id="768" r:id="rId11"/>
    <p:sldId id="769" r:id="rId12"/>
    <p:sldId id="770" r:id="rId13"/>
    <p:sldId id="703" r:id="rId14"/>
    <p:sldId id="771" r:id="rId15"/>
    <p:sldId id="767" r:id="rId16"/>
    <p:sldId id="681" r:id="rId17"/>
    <p:sldId id="682" r:id="rId18"/>
    <p:sldId id="684" r:id="rId19"/>
    <p:sldId id="756" r:id="rId20"/>
    <p:sldId id="498"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4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ie Conner" initials="KC" lastIdx="1" clrIdx="0">
    <p:extLst/>
  </p:cmAuthor>
  <p:cmAuthor id="2" name="Microsoft Office User" initials="Office" lastIdx="1" clrIdx="1">
    <p:extLst/>
  </p:cmAuthor>
  <p:cmAuthor id="3" name="Microsoft Office User" initials="Office [2]" lastIdx="1" clrIdx="2">
    <p:extLst/>
  </p:cmAuthor>
  <p:cmAuthor id="4" name="Microsoft Office User" initials="Office [3]" lastIdx="1" clrIdx="3">
    <p:extLst/>
  </p:cmAuthor>
  <p:cmAuthor id="5" name="Microsoft Office User" initials="Office [3] [2]" lastIdx="1" clrIdx="4">
    <p:extLst/>
  </p:cmAuthor>
  <p:cmAuthor id="6" name="Microsoft Office User" initials="Office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F6B"/>
    <a:srgbClr val="8E3B1F"/>
    <a:srgbClr val="EB8326"/>
    <a:srgbClr val="2B95DD"/>
    <a:srgbClr val="21150D"/>
    <a:srgbClr val="3A3A3A"/>
    <a:srgbClr val="000000"/>
    <a:srgbClr val="050404"/>
    <a:srgbClr val="151B1F"/>
    <a:srgbClr val="1B22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2" autoAdjust="0"/>
    <p:restoredTop sz="86223" autoAdjust="0"/>
  </p:normalViewPr>
  <p:slideViewPr>
    <p:cSldViewPr snapToGrid="0" showGuides="1">
      <p:cViewPr varScale="1">
        <p:scale>
          <a:sx n="106" d="100"/>
          <a:sy n="106" d="100"/>
        </p:scale>
        <p:origin x="784" y="184"/>
      </p:cViewPr>
      <p:guideLst>
        <p:guide orient="horz" pos="1620"/>
        <p:guide pos="2880"/>
      </p:guideLst>
    </p:cSldViewPr>
  </p:slideViewPr>
  <p:notesTextViewPr>
    <p:cViewPr>
      <p:scale>
        <a:sx n="100" d="100"/>
        <a:sy n="100" d="100"/>
      </p:scale>
      <p:origin x="0" y="0"/>
    </p:cViewPr>
  </p:notesTextViewPr>
  <p:sorterViewPr>
    <p:cViewPr>
      <p:scale>
        <a:sx n="110" d="100"/>
        <a:sy n="110" d="100"/>
      </p:scale>
      <p:origin x="0" y="0"/>
    </p:cViewPr>
  </p:sorterViewPr>
  <p:notesViewPr>
    <p:cSldViewPr snapToObjects="1" showGuides="1">
      <p:cViewPr varScale="1">
        <p:scale>
          <a:sx n="91" d="100"/>
          <a:sy n="91" d="100"/>
        </p:scale>
        <p:origin x="-4352" y="-120"/>
      </p:cViewPr>
      <p:guideLst>
        <p:guide orient="horz" pos="48"/>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161506" y="8915400"/>
            <a:ext cx="534987" cy="228600"/>
          </a:xfrm>
          <a:prstGeom prst="rect">
            <a:avLst/>
          </a:prstGeom>
        </p:spPr>
        <p:txBody>
          <a:bodyPr vert="horz" lIns="91440" tIns="45720" rIns="91440" bIns="45720" rtlCol="0" anchor="b"/>
          <a:lstStyle>
            <a:lvl1pPr algn="r">
              <a:defRPr sz="1200"/>
            </a:lvl1pPr>
          </a:lstStyle>
          <a:p>
            <a:pPr algn="ctr"/>
            <a:fld id="{F7B6D393-E4E3-D143-A14E-086EC3E10D5C}" type="slidenum">
              <a:rPr lang="en-US" sz="800" smtClean="0">
                <a:latin typeface="Verdana"/>
              </a:rPr>
              <a:pPr algn="ctr"/>
              <a:t>‹#›</a:t>
            </a:fld>
            <a:endParaRPr lang="en-US" sz="800" dirty="0">
              <a:latin typeface="Verdana"/>
            </a:endParaRPr>
          </a:p>
        </p:txBody>
      </p:sp>
      <p:sp>
        <p:nvSpPr>
          <p:cNvPr id="4" name="Title 1"/>
          <p:cNvSpPr txBox="1">
            <a:spLocks/>
          </p:cNvSpPr>
          <p:nvPr/>
        </p:nvSpPr>
        <p:spPr bwMode="gray">
          <a:xfrm>
            <a:off x="457199" y="228600"/>
            <a:ext cx="5943601" cy="460375"/>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400" dirty="0" smtClean="0">
                <a:solidFill>
                  <a:srgbClr val="000000"/>
                </a:solidFill>
              </a:rPr>
              <a:t>TITLE</a:t>
            </a:r>
            <a:endParaRPr lang="en-US" sz="1400" dirty="0">
              <a:solidFill>
                <a:srgbClr val="000000"/>
              </a:solidFill>
            </a:endParaRPr>
          </a:p>
        </p:txBody>
      </p:sp>
    </p:spTree>
    <p:extLst>
      <p:ext uri="{BB962C8B-B14F-4D97-AF65-F5344CB8AC3E}">
        <p14:creationId xmlns:p14="http://schemas.microsoft.com/office/powerpoint/2010/main" val="1157435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58333" y="685800"/>
            <a:ext cx="4741333" cy="2667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581400"/>
            <a:ext cx="5943600" cy="5265170"/>
          </a:xfrm>
          <a:prstGeom prst="rect">
            <a:avLst/>
          </a:prstGeom>
        </p:spPr>
        <p:txBody>
          <a:bodyPr vert="horz" lIns="0" tIns="0" rIns="0" bIns="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p:nvSpPr>
        <p:spPr>
          <a:xfrm>
            <a:off x="3248101" y="8954292"/>
            <a:ext cx="361798" cy="215444"/>
          </a:xfrm>
          <a:prstGeom prst="rect">
            <a:avLst/>
          </a:prstGeom>
          <a:noFill/>
        </p:spPr>
        <p:txBody>
          <a:bodyPr wrap="none" lIns="91440" tIns="45720" rIns="91440" bIns="45720"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fld id="{BC3221F6-DF1F-4F4D-A457-D497032B3BDC}" type="slidenum">
              <a:rPr lang="en-US" sz="800" smtClean="0"/>
              <a:pPr marL="0" marR="0" indent="0" algn="ctr" defTabSz="457200" rtl="0" eaLnBrk="1" fontAlgn="auto" latinLnBrk="0" hangingPunct="1">
                <a:lnSpc>
                  <a:spcPct val="100000"/>
                </a:lnSpc>
                <a:spcBef>
                  <a:spcPts val="0"/>
                </a:spcBef>
                <a:spcAft>
                  <a:spcPts val="0"/>
                </a:spcAft>
                <a:buClrTx/>
                <a:buSzTx/>
                <a:buFontTx/>
                <a:buNone/>
                <a:tabLst/>
                <a:defRPr/>
              </a:pPr>
              <a:t>‹#›</a:t>
            </a:fld>
            <a:endParaRPr lang="en-US" sz="800" dirty="0" smtClean="0"/>
          </a:p>
        </p:txBody>
      </p:sp>
      <p:sp>
        <p:nvSpPr>
          <p:cNvPr id="10" name="Title 1"/>
          <p:cNvSpPr txBox="1">
            <a:spLocks/>
          </p:cNvSpPr>
          <p:nvPr/>
        </p:nvSpPr>
        <p:spPr bwMode="gray">
          <a:xfrm>
            <a:off x="457199" y="228600"/>
            <a:ext cx="5943601" cy="460375"/>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400" dirty="0" smtClean="0">
                <a:solidFill>
                  <a:srgbClr val="000000"/>
                </a:solidFill>
              </a:rPr>
              <a:t>TITLE</a:t>
            </a:r>
            <a:endParaRPr lang="en-US" sz="1400" dirty="0">
              <a:solidFill>
                <a:srgbClr val="000000"/>
              </a:solidFill>
            </a:endParaRPr>
          </a:p>
        </p:txBody>
      </p:sp>
    </p:spTree>
    <p:extLst>
      <p:ext uri="{BB962C8B-B14F-4D97-AF65-F5344CB8AC3E}">
        <p14:creationId xmlns:p14="http://schemas.microsoft.com/office/powerpoint/2010/main" val="1816467040"/>
      </p:ext>
    </p:extLst>
  </p:cSld>
  <p:clrMap bg1="lt1" tx1="dk1" bg2="lt2" tx2="dk2" accent1="accent1" accent2="accent2" accent3="accent3" accent4="accent4" accent5="accent5" accent6="accent6" hlink="hlink" folHlink="folHlink"/>
  <p:notesStyle>
    <a:lvl1pPr marL="0" algn="l" defTabSz="457200" rtl="0" eaLnBrk="1" latinLnBrk="0" hangingPunct="1">
      <a:spcBef>
        <a:spcPts val="1200"/>
      </a:spcBef>
      <a:defRPr sz="1200" kern="1200">
        <a:solidFill>
          <a:schemeClr val="tx1"/>
        </a:solidFill>
        <a:latin typeface="Verdana"/>
        <a:ea typeface="+mn-ea"/>
        <a:cs typeface="+mn-cs"/>
      </a:defRPr>
    </a:lvl1pPr>
    <a:lvl2pPr marL="344488" indent="-117475" algn="l" defTabSz="457200" rtl="0" eaLnBrk="1" latinLnBrk="0" hangingPunct="1">
      <a:spcBef>
        <a:spcPts val="600"/>
      </a:spcBef>
      <a:buFont typeface="Arial"/>
      <a:buChar char="•"/>
      <a:defRPr sz="1200" kern="1200">
        <a:solidFill>
          <a:schemeClr val="tx1"/>
        </a:solidFill>
        <a:latin typeface="Verdana"/>
        <a:ea typeface="+mn-ea"/>
        <a:cs typeface="+mn-cs"/>
      </a:defRPr>
    </a:lvl2pPr>
    <a:lvl3pPr marL="628650" indent="-174625" algn="l" defTabSz="457200" rtl="0" eaLnBrk="1" latinLnBrk="0" hangingPunct="1">
      <a:spcBef>
        <a:spcPts val="600"/>
      </a:spcBef>
      <a:buFont typeface="Lucida Grande"/>
      <a:buChar char="–"/>
      <a:tabLst/>
      <a:defRPr sz="1200" kern="1200">
        <a:solidFill>
          <a:schemeClr val="tx1"/>
        </a:solidFill>
        <a:latin typeface="Verdana"/>
        <a:ea typeface="+mn-ea"/>
        <a:cs typeface="+mn-cs"/>
      </a:defRPr>
    </a:lvl3pPr>
    <a:lvl4pPr marL="973138" indent="-174625" algn="l" defTabSz="457200" rtl="0" eaLnBrk="1" latinLnBrk="0" hangingPunct="1">
      <a:spcBef>
        <a:spcPts val="600"/>
      </a:spcBef>
      <a:buFont typeface="Wingdings" charset="2"/>
      <a:buChar char="§"/>
      <a:defRPr sz="1200" kern="1200">
        <a:solidFill>
          <a:schemeClr val="tx1"/>
        </a:solidFill>
        <a:latin typeface="Verdana"/>
        <a:ea typeface="+mn-ea"/>
        <a:cs typeface="+mn-cs"/>
      </a:defRPr>
    </a:lvl4pPr>
    <a:lvl5pPr marL="1258888" indent="-117475" algn="l" defTabSz="457200" rtl="0" eaLnBrk="1" latinLnBrk="0" hangingPunct="1">
      <a:spcBef>
        <a:spcPts val="600"/>
      </a:spcBef>
      <a:buFont typeface="Lucida Grande"/>
      <a:buChar char="–"/>
      <a:defRPr sz="1200" kern="1200">
        <a:solidFill>
          <a:schemeClr val="tx1"/>
        </a:solidFill>
        <a:latin typeface="Verdan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a:p>
          <a:p>
            <a:r>
              <a:rPr lang="en-US" sz="1100" dirty="0">
                <a:latin typeface="Verdana" pitchFamily="34" charset="0"/>
                <a:cs typeface="Arial" pitchFamily="34" charset="0"/>
              </a:rPr>
              <a:t>The way we work is changing.  In our personal life, we are used to be able to access or photos and videos and share with friends with just a few clicks. Today’s mobile workforce is demanding the same ability to access, share, and send business files any time, any where, and from any device. And users are now sophisticated enough to get what they want. </a:t>
            </a:r>
          </a:p>
        </p:txBody>
      </p:sp>
    </p:spTree>
    <p:extLst>
      <p:ext uri="{BB962C8B-B14F-4D97-AF65-F5344CB8AC3E}">
        <p14:creationId xmlns:p14="http://schemas.microsoft.com/office/powerpoint/2010/main" val="958482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eaLnBrk="1" hangingPunct="1"/>
            <a:r>
              <a:rPr lang="en-US" b="0" dirty="0" smtClean="0">
                <a:ea typeface="MS PGothic" charset="0"/>
              </a:rPr>
              <a:t>In this animation, we see the three architecture components interacting</a:t>
            </a:r>
            <a:r>
              <a:rPr lang="en-US" b="0" baseline="0" dirty="0" smtClean="0">
                <a:ea typeface="MS PGothic" charset="0"/>
              </a:rPr>
              <a:t> during the file synchronization process. </a:t>
            </a:r>
          </a:p>
          <a:p>
            <a:pPr eaLnBrk="1" hangingPunct="1"/>
            <a:endParaRPr lang="en-US" b="0" baseline="0" dirty="0" smtClean="0">
              <a:ea typeface="MS PGothic" charset="0"/>
            </a:endParaRPr>
          </a:p>
          <a:p>
            <a:pPr eaLnBrk="1" hangingPunct="1"/>
            <a:r>
              <a:rPr lang="en-US" b="0" baseline="0" dirty="0" smtClean="0">
                <a:ea typeface="MS PGothic" charset="0"/>
              </a:rPr>
              <a:t>First, in the green arrows, the </a:t>
            </a:r>
            <a:r>
              <a:rPr lang="en-US" b="0" dirty="0" smtClean="0">
                <a:ea typeface="MS PGothic" charset="0"/>
              </a:rPr>
              <a:t>client</a:t>
            </a:r>
            <a:r>
              <a:rPr lang="en-US" b="0" baseline="0" dirty="0" smtClean="0">
                <a:ea typeface="MS PGothic" charset="0"/>
              </a:rPr>
              <a:t> </a:t>
            </a:r>
            <a:r>
              <a:rPr lang="en-US" sz="1200" b="0" dirty="0" smtClean="0">
                <a:solidFill>
                  <a:schemeClr val="accent2"/>
                </a:solidFill>
              </a:rPr>
              <a:t>initiates requests to the Orchestration Layer to send file attributes as files are added to Client.</a:t>
            </a:r>
            <a:r>
              <a:rPr lang="en-US" sz="1200" b="0" baseline="0" dirty="0" smtClean="0">
                <a:solidFill>
                  <a:schemeClr val="accent2"/>
                </a:solidFill>
              </a:rPr>
              <a:t>  </a:t>
            </a:r>
            <a:r>
              <a:rPr lang="en-US" sz="1200" b="0" dirty="0" smtClean="0">
                <a:solidFill>
                  <a:schemeClr val="accent2"/>
                </a:solidFill>
              </a:rPr>
              <a:t>To maintain synchronization,</a:t>
            </a:r>
            <a:r>
              <a:rPr lang="en-US" sz="1200" b="0" baseline="0" dirty="0" smtClean="0">
                <a:solidFill>
                  <a:schemeClr val="accent2"/>
                </a:solidFill>
              </a:rPr>
              <a:t> </a:t>
            </a:r>
            <a:r>
              <a:rPr lang="en-US" sz="1200" b="0" dirty="0" smtClean="0">
                <a:solidFill>
                  <a:schemeClr val="accent2"/>
                </a:solidFill>
              </a:rPr>
              <a:t>clients also initiate requests to the Orchestration Layer to ask if new files need to be downloaded</a:t>
            </a:r>
          </a:p>
          <a:p>
            <a:endParaRPr lang="en-US" dirty="0" smtClean="0">
              <a:ea typeface="MS PGothic" charset="0"/>
            </a:endParaRPr>
          </a:p>
          <a:p>
            <a:pPr eaLnBrk="1" hangingPunct="1"/>
            <a:r>
              <a:rPr lang="en-US" sz="1200" b="0" dirty="0" smtClean="0">
                <a:solidFill>
                  <a:schemeClr val="accent2"/>
                </a:solidFill>
              </a:rPr>
              <a:t>Next</a:t>
            </a:r>
            <a:r>
              <a:rPr lang="en-US" sz="1200" b="0" baseline="0" dirty="0" smtClean="0">
                <a:solidFill>
                  <a:schemeClr val="accent2"/>
                </a:solidFill>
              </a:rPr>
              <a:t> in the brown arrows, the </a:t>
            </a:r>
            <a:r>
              <a:rPr lang="en-US" sz="1200" b="0" dirty="0" smtClean="0">
                <a:solidFill>
                  <a:schemeClr val="accent5"/>
                </a:solidFill>
              </a:rPr>
              <a:t>clients initiate requests to upload/download files to the Compute Node through a load balancer.</a:t>
            </a:r>
            <a:r>
              <a:rPr lang="en-US" sz="1200" b="0" baseline="0" dirty="0" smtClean="0">
                <a:solidFill>
                  <a:schemeClr val="accent5"/>
                </a:solidFill>
              </a:rPr>
              <a:t> The </a:t>
            </a:r>
            <a:r>
              <a:rPr lang="en-US" sz="1200" b="0" dirty="0" smtClean="0">
                <a:solidFill>
                  <a:schemeClr val="tx2"/>
                </a:solidFill>
              </a:rPr>
              <a:t>files to be uploaded are sent to the Compute Node as part of the upload request(s) and are stored in the Storage Layer</a:t>
            </a:r>
          </a:p>
          <a:p>
            <a:pPr eaLnBrk="1" hangingPunct="1"/>
            <a:endParaRPr lang="en-US" sz="1200" b="0" dirty="0" smtClean="0">
              <a:solidFill>
                <a:schemeClr val="tx2"/>
              </a:solidFill>
            </a:endParaRPr>
          </a:p>
          <a:p>
            <a:pPr eaLnBrk="1" hangingPunct="1"/>
            <a:r>
              <a:rPr lang="en-US" sz="1200" b="0" dirty="0" smtClean="0">
                <a:solidFill>
                  <a:schemeClr val="tx2"/>
                </a:solidFill>
              </a:rPr>
              <a:t>Files to be downloaded are retrieved from Storage Layer and downloaded to Clients from the Compute Nodes as a response to file download requests</a:t>
            </a:r>
          </a:p>
          <a:p>
            <a:pPr eaLnBrk="1" hangingPunct="1"/>
            <a:endParaRPr lang="en-US" sz="1200" b="0" dirty="0" smtClean="0">
              <a:solidFill>
                <a:schemeClr val="tx2"/>
              </a:solidFill>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200" b="0" dirty="0" smtClean="0">
                <a:solidFill>
                  <a:schemeClr val="accent2">
                    <a:lumMod val="75000"/>
                  </a:schemeClr>
                </a:solidFill>
              </a:rPr>
              <a:t>Finally, the Compute Nodes store/retrieve file attributes and file location using Orchestration Layer</a:t>
            </a:r>
          </a:p>
          <a:p>
            <a:pPr eaLnBrk="1" hangingPunct="1"/>
            <a:endParaRPr lang="en-US" sz="1200" b="0" dirty="0" smtClean="0">
              <a:solidFill>
                <a:schemeClr val="accent5"/>
              </a:solidFill>
            </a:endParaRPr>
          </a:p>
          <a:p>
            <a:pPr eaLnBrk="1" hangingPunct="1"/>
            <a:r>
              <a:rPr lang="en-US" sz="1200" b="0" dirty="0" smtClean="0">
                <a:solidFill>
                  <a:schemeClr val="accent5"/>
                </a:solidFill>
              </a:rPr>
              <a:t>Now</a:t>
            </a:r>
            <a:r>
              <a:rPr lang="en-US" sz="1200" b="0" baseline="0" dirty="0" smtClean="0">
                <a:solidFill>
                  <a:schemeClr val="accent5"/>
                </a:solidFill>
              </a:rPr>
              <a:t> let’s examine each of these components in detail</a:t>
            </a:r>
            <a:endParaRPr lang="en-US" sz="1200" b="0" dirty="0" smtClean="0">
              <a:solidFill>
                <a:schemeClr val="tx2"/>
              </a:solidFill>
            </a:endParaRPr>
          </a:p>
          <a:p>
            <a:endParaRPr lang="en-US" dirty="0"/>
          </a:p>
        </p:txBody>
      </p:sp>
    </p:spTree>
    <p:extLst>
      <p:ext uri="{BB962C8B-B14F-4D97-AF65-F5344CB8AC3E}">
        <p14:creationId xmlns:p14="http://schemas.microsoft.com/office/powerpoint/2010/main" val="108966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xfrm>
            <a:off x="1627188" y="690563"/>
            <a:ext cx="3684587" cy="2073275"/>
          </a:xfrm>
          <a:ln/>
        </p:spPr>
      </p:sp>
      <p:sp>
        <p:nvSpPr>
          <p:cNvPr id="66562" name="Rectangle 3"/>
          <p:cNvSpPr>
            <a:spLocks noGrp="1" noChangeArrowheads="1"/>
          </p:cNvSpPr>
          <p:nvPr>
            <p:ph type="body" idx="1"/>
          </p:nvPr>
        </p:nvSpPr>
        <p:spPr>
          <a:noFill/>
        </p:spPr>
        <p:txBody>
          <a:bodyPr wrap="square" numCol="1" anchor="t" anchorCtr="0" compatLnSpc="1">
            <a:prstTxWarp prst="textNoShape">
              <a:avLst/>
            </a:prstTxWarp>
          </a:bodyPr>
          <a:lstStyle/>
          <a:p>
            <a:endParaRPr dirty="0" smtClean="0">
              <a:cs typeface="Arial" charset="0"/>
            </a:endParaRPr>
          </a:p>
        </p:txBody>
      </p:sp>
    </p:spTree>
    <p:extLst>
      <p:ext uri="{BB962C8B-B14F-4D97-AF65-F5344CB8AC3E}">
        <p14:creationId xmlns:p14="http://schemas.microsoft.com/office/powerpoint/2010/main" val="407968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xfrm>
            <a:off x="1627188" y="690563"/>
            <a:ext cx="3684587" cy="2073275"/>
          </a:xfrm>
          <a:ln/>
        </p:spPr>
      </p:sp>
      <p:sp>
        <p:nvSpPr>
          <p:cNvPr id="66562" name="Rectangle 3"/>
          <p:cNvSpPr>
            <a:spLocks noGrp="1" noChangeArrowheads="1"/>
          </p:cNvSpPr>
          <p:nvPr>
            <p:ph type="body" idx="1"/>
          </p:nvPr>
        </p:nvSpPr>
        <p:spPr>
          <a:noFill/>
        </p:spPr>
        <p:txBody>
          <a:bodyPr wrap="square" numCol="1" anchor="t" anchorCtr="0" compatLnSpc="1">
            <a:prstTxWarp prst="textNoShape">
              <a:avLst/>
            </a:prstTxWarp>
          </a:bodyPr>
          <a:lstStyle/>
          <a:p>
            <a:endParaRPr dirty="0" smtClean="0">
              <a:cs typeface="Arial" charset="0"/>
            </a:endParaRPr>
          </a:p>
        </p:txBody>
      </p:sp>
    </p:spTree>
    <p:extLst>
      <p:ext uri="{BB962C8B-B14F-4D97-AF65-F5344CB8AC3E}">
        <p14:creationId xmlns:p14="http://schemas.microsoft.com/office/powerpoint/2010/main" val="1547295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7913" y="692150"/>
            <a:ext cx="4778375" cy="2689225"/>
          </a:xfrm>
        </p:spPr>
      </p:sp>
      <p:sp>
        <p:nvSpPr>
          <p:cNvPr id="3" name="Notes Placeholder 2"/>
          <p:cNvSpPr>
            <a:spLocks noGrp="1"/>
          </p:cNvSpPr>
          <p:nvPr>
            <p:ph type="body" idx="1"/>
          </p:nvPr>
        </p:nvSpPr>
        <p:spPr/>
        <p:txBody>
          <a:bodyPr/>
          <a:lstStyle/>
          <a:p>
            <a:pPr lvl="0" algn="l"/>
            <a:endParaRPr lang="en-US" b="1" dirty="0">
              <a:solidFill>
                <a:srgbClr val="FFFFFF"/>
              </a:solidFill>
              <a:latin typeface="Trebuchet MS" pitchFamily="34" charset="0"/>
            </a:endParaRPr>
          </a:p>
        </p:txBody>
      </p:sp>
    </p:spTree>
    <p:extLst>
      <p:ext uri="{BB962C8B-B14F-4D97-AF65-F5344CB8AC3E}">
        <p14:creationId xmlns:p14="http://schemas.microsoft.com/office/powerpoint/2010/main" val="356447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700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285750" indent="-285750">
              <a:buFont typeface="Arial" charset="0"/>
              <a:buChar char="•"/>
            </a:pPr>
            <a:r>
              <a:rPr lang="en-US" sz="1400" dirty="0" smtClean="0">
                <a:solidFill>
                  <a:schemeClr val="tx1">
                    <a:lumMod val="65000"/>
                    <a:lumOff val="35000"/>
                  </a:schemeClr>
                </a:solidFill>
              </a:rPr>
              <a:t>Native installers for Windows or Mac</a:t>
            </a:r>
          </a:p>
          <a:p>
            <a:pPr marL="285750" indent="-285750">
              <a:buFont typeface="Arial" charset="0"/>
              <a:buChar char="•"/>
            </a:pPr>
            <a:r>
              <a:rPr lang="en-US" sz="1400" dirty="0" smtClean="0">
                <a:solidFill>
                  <a:schemeClr val="tx1">
                    <a:lumMod val="65000"/>
                    <a:lumOff val="35000"/>
                  </a:schemeClr>
                </a:solidFill>
              </a:rPr>
              <a:t>User-Installed or pushed as a package</a:t>
            </a:r>
          </a:p>
          <a:p>
            <a:pPr marL="285750" indent="-285750">
              <a:buFont typeface="Arial" charset="0"/>
              <a:buChar char="•"/>
            </a:pPr>
            <a:r>
              <a:rPr lang="en-US" sz="1400" dirty="0" smtClean="0">
                <a:solidFill>
                  <a:schemeClr val="tx1">
                    <a:lumMod val="65000"/>
                    <a:lumOff val="35000"/>
                  </a:schemeClr>
                </a:solidFill>
              </a:rPr>
              <a:t>Requires local Admin permissions</a:t>
            </a:r>
          </a:p>
          <a:p>
            <a:pPr marL="285750" indent="-285750">
              <a:buFont typeface="Arial" charset="0"/>
              <a:buChar char="•"/>
            </a:pPr>
            <a:r>
              <a:rPr lang="en-US" sz="1400" dirty="0" smtClean="0">
                <a:solidFill>
                  <a:schemeClr val="tx1">
                    <a:lumMod val="65000"/>
                    <a:lumOff val="35000"/>
                  </a:schemeClr>
                </a:solidFill>
              </a:rPr>
              <a:t>Can have default folders mapped &amp; sync’d by default</a:t>
            </a:r>
          </a:p>
          <a:p>
            <a:pPr marL="742950" lvl="1" indent="-285750">
              <a:buFont typeface="Wingdings" charset="2"/>
              <a:buChar char="ü"/>
            </a:pPr>
            <a:r>
              <a:rPr lang="en-US" sz="1400" dirty="0" smtClean="0">
                <a:solidFill>
                  <a:schemeClr val="tx1">
                    <a:lumMod val="65000"/>
                    <a:lumOff val="35000"/>
                  </a:schemeClr>
                </a:solidFill>
              </a:rPr>
              <a:t>Desktop, Documents, Favorites, Music, Photos</a:t>
            </a:r>
          </a:p>
          <a:p>
            <a:endParaRPr lang="en-US" dirty="0"/>
          </a:p>
        </p:txBody>
      </p:sp>
    </p:spTree>
    <p:extLst>
      <p:ext uri="{BB962C8B-B14F-4D97-AF65-F5344CB8AC3E}">
        <p14:creationId xmlns:p14="http://schemas.microsoft.com/office/powerpoint/2010/main" val="21130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Online viewing and editing </a:t>
            </a:r>
            <a:br>
              <a:rPr lang="en-US" sz="1600" dirty="0" smtClean="0">
                <a:solidFill>
                  <a:srgbClr val="4A5F6B"/>
                </a:solidFill>
                <a:latin typeface="Helvetica" charset="0"/>
                <a:ea typeface="Helvetica" charset="0"/>
                <a:cs typeface="Helvetica" charset="0"/>
              </a:rPr>
            </a:br>
            <a:r>
              <a:rPr lang="en-US" sz="1600" dirty="0" smtClean="0">
                <a:solidFill>
                  <a:srgbClr val="4A5F6B"/>
                </a:solidFill>
                <a:latin typeface="Helvetica" charset="0"/>
                <a:ea typeface="Helvetica" charset="0"/>
                <a:cs typeface="Helvetica" charset="0"/>
              </a:rPr>
              <a:t>of Microsoft documents with </a:t>
            </a:r>
            <a:br>
              <a:rPr lang="en-US" sz="1600" dirty="0" smtClean="0">
                <a:solidFill>
                  <a:srgbClr val="4A5F6B"/>
                </a:solidFill>
                <a:latin typeface="Helvetica" charset="0"/>
                <a:ea typeface="Helvetica" charset="0"/>
                <a:cs typeface="Helvetica" charset="0"/>
              </a:rPr>
            </a:br>
            <a:r>
              <a:rPr lang="en-US" sz="1600" dirty="0" smtClean="0">
                <a:solidFill>
                  <a:srgbClr val="4A5F6B"/>
                </a:solidFill>
                <a:latin typeface="Helvetica" charset="0"/>
                <a:ea typeface="Helvetica" charset="0"/>
                <a:cs typeface="Helvetica" charset="0"/>
              </a:rPr>
              <a:t>Office 365 Online</a:t>
            </a:r>
          </a:p>
          <a:p>
            <a:pPr marL="799380" lvl="1"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Word, Excel, PowerPoint</a:t>
            </a:r>
          </a:p>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Seamless integration into Syncplicity Online File Browser</a:t>
            </a:r>
          </a:p>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Automatic save back to  Syncplicity</a:t>
            </a:r>
          </a:p>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Co-authoring in Office Online</a:t>
            </a:r>
          </a:p>
          <a:p>
            <a:endParaRPr lang="en-US" dirty="0"/>
          </a:p>
        </p:txBody>
      </p:sp>
    </p:spTree>
    <p:extLst>
      <p:ext uri="{BB962C8B-B14F-4D97-AF65-F5344CB8AC3E}">
        <p14:creationId xmlns:p14="http://schemas.microsoft.com/office/powerpoint/2010/main" val="43186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Online viewing and editing </a:t>
            </a:r>
            <a:br>
              <a:rPr lang="en-US" sz="1600" dirty="0" smtClean="0">
                <a:solidFill>
                  <a:srgbClr val="4A5F6B"/>
                </a:solidFill>
                <a:latin typeface="Helvetica" charset="0"/>
                <a:ea typeface="Helvetica" charset="0"/>
                <a:cs typeface="Helvetica" charset="0"/>
              </a:rPr>
            </a:br>
            <a:r>
              <a:rPr lang="en-US" sz="1600" dirty="0" smtClean="0">
                <a:solidFill>
                  <a:srgbClr val="4A5F6B"/>
                </a:solidFill>
                <a:latin typeface="Helvetica" charset="0"/>
                <a:ea typeface="Helvetica" charset="0"/>
                <a:cs typeface="Helvetica" charset="0"/>
              </a:rPr>
              <a:t>of Microsoft documents with </a:t>
            </a:r>
            <a:br>
              <a:rPr lang="en-US" sz="1600" dirty="0" smtClean="0">
                <a:solidFill>
                  <a:srgbClr val="4A5F6B"/>
                </a:solidFill>
                <a:latin typeface="Helvetica" charset="0"/>
                <a:ea typeface="Helvetica" charset="0"/>
                <a:cs typeface="Helvetica" charset="0"/>
              </a:rPr>
            </a:br>
            <a:r>
              <a:rPr lang="en-US" sz="1600" dirty="0" smtClean="0">
                <a:solidFill>
                  <a:srgbClr val="4A5F6B"/>
                </a:solidFill>
                <a:latin typeface="Helvetica" charset="0"/>
                <a:ea typeface="Helvetica" charset="0"/>
                <a:cs typeface="Helvetica" charset="0"/>
              </a:rPr>
              <a:t>Office 365 Online</a:t>
            </a:r>
          </a:p>
          <a:p>
            <a:pPr marL="799380" lvl="1"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Word, Excel, PowerPoint</a:t>
            </a:r>
          </a:p>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Seamless integration into Syncplicity Online File Browser</a:t>
            </a:r>
          </a:p>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Automatic save back to  Syncplicity</a:t>
            </a:r>
          </a:p>
          <a:p>
            <a:pPr marL="285493" indent="-285493">
              <a:buClr>
                <a:srgbClr val="4A5F6B"/>
              </a:buClr>
              <a:buFont typeface="Arial" charset="0"/>
              <a:buChar char="•"/>
            </a:pPr>
            <a:r>
              <a:rPr lang="en-US" sz="1600" dirty="0" smtClean="0">
                <a:solidFill>
                  <a:srgbClr val="4A5F6B"/>
                </a:solidFill>
                <a:latin typeface="Helvetica" charset="0"/>
                <a:ea typeface="Helvetica" charset="0"/>
                <a:cs typeface="Helvetica" charset="0"/>
              </a:rPr>
              <a:t>Co-authoring in Office Online</a:t>
            </a:r>
          </a:p>
          <a:p>
            <a:endParaRPr lang="en-US" dirty="0"/>
          </a:p>
        </p:txBody>
      </p:sp>
    </p:spTree>
    <p:extLst>
      <p:ext uri="{BB962C8B-B14F-4D97-AF65-F5344CB8AC3E}">
        <p14:creationId xmlns:p14="http://schemas.microsoft.com/office/powerpoint/2010/main" val="789931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marL="285750" indent="-285750">
              <a:buFont typeface="Arial" charset="0"/>
              <a:buChar char="•"/>
            </a:pPr>
            <a:r>
              <a:rPr lang="en-US" sz="1600" dirty="0" smtClean="0">
                <a:solidFill>
                  <a:schemeClr val="tx1">
                    <a:lumMod val="75000"/>
                    <a:lumOff val="25000"/>
                  </a:schemeClr>
                </a:solidFill>
              </a:rPr>
              <a:t>Designed to match device OS-specific UI standards not generic one-size-fits-all app</a:t>
            </a:r>
          </a:p>
          <a:p>
            <a:pPr marL="285750" indent="-285750">
              <a:buFont typeface="Arial" charset="0"/>
              <a:buChar char="•"/>
            </a:pPr>
            <a:r>
              <a:rPr lang="en-US" sz="1600" dirty="0" smtClean="0">
                <a:solidFill>
                  <a:schemeClr val="tx1">
                    <a:lumMod val="75000"/>
                    <a:lumOff val="25000"/>
                  </a:schemeClr>
                </a:solidFill>
              </a:rPr>
              <a:t>Deploys as a containerized app installed via app store, or pushed by MDM</a:t>
            </a:r>
          </a:p>
          <a:p>
            <a:pPr marL="285750" indent="-285750">
              <a:buFont typeface="Arial" charset="0"/>
              <a:buChar char="•"/>
            </a:pPr>
            <a:r>
              <a:rPr lang="en-US" sz="1600" dirty="0" smtClean="0">
                <a:solidFill>
                  <a:schemeClr val="tx1">
                    <a:lumMod val="75000"/>
                    <a:lumOff val="25000"/>
                  </a:schemeClr>
                </a:solidFill>
              </a:rPr>
              <a:t>Inherits MDM-like DLP Policies (open in restrictions, poison pill, PIN Locking, remote wipe)</a:t>
            </a:r>
          </a:p>
          <a:p>
            <a:pPr marL="285750" indent="-285750">
              <a:buFont typeface="Arial" charset="0"/>
              <a:buChar char="•"/>
            </a:pPr>
            <a:r>
              <a:rPr lang="en-US" sz="1600" dirty="0" smtClean="0">
                <a:solidFill>
                  <a:schemeClr val="tx1">
                    <a:lumMod val="75000"/>
                    <a:lumOff val="25000"/>
                  </a:schemeClr>
                </a:solidFill>
              </a:rPr>
              <a:t>Enhances MDM-specific policies (jailbreak/root detection, app sharing restrictions.</a:t>
            </a:r>
          </a:p>
          <a:p>
            <a:pPr marL="285750" indent="-285750">
              <a:buFont typeface="Arial" charset="0"/>
              <a:buChar char="•"/>
            </a:pPr>
            <a:r>
              <a:rPr lang="en-US" sz="1600" dirty="0" smtClean="0">
                <a:solidFill>
                  <a:schemeClr val="tx1">
                    <a:lumMod val="75000"/>
                    <a:lumOff val="25000"/>
                  </a:schemeClr>
                </a:solidFill>
              </a:rPr>
              <a:t>Both managed devices and BYOD devices (MDM override). </a:t>
            </a:r>
          </a:p>
          <a:p>
            <a:pPr marL="285750" indent="-285750">
              <a:buFont typeface="Arial" charset="0"/>
              <a:buChar char="•"/>
            </a:pPr>
            <a:r>
              <a:rPr lang="en-US" sz="1600" dirty="0" smtClean="0">
                <a:solidFill>
                  <a:schemeClr val="tx1">
                    <a:lumMod val="75000"/>
                    <a:lumOff val="25000"/>
                  </a:schemeClr>
                </a:solidFill>
              </a:rPr>
              <a:t>Access-based paradigm. Files are downloaded on demand &amp; cached to device (or favorited for offline viewing) files are not automatically sync’d like the desktop client. </a:t>
            </a:r>
            <a:endParaRPr lang="en-US" sz="1100" dirty="0">
              <a:solidFill>
                <a:schemeClr val="tx1">
                  <a:lumMod val="75000"/>
                  <a:lumOff val="25000"/>
                </a:schemeClr>
              </a:solidFill>
            </a:endParaRPr>
          </a:p>
        </p:txBody>
      </p:sp>
    </p:spTree>
    <p:extLst>
      <p:ext uri="{BB962C8B-B14F-4D97-AF65-F5344CB8AC3E}">
        <p14:creationId xmlns:p14="http://schemas.microsoft.com/office/powerpoint/2010/main" val="115535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lang="en-US" sz="1100" kern="1200" dirty="0">
                <a:solidFill>
                  <a:schemeClr val="tx1"/>
                </a:solidFill>
                <a:effectLst/>
                <a:latin typeface="Verdana" pitchFamily="34" charset="0"/>
                <a:ea typeface="+mn-ea"/>
                <a:cs typeface="Arial" pitchFamily="34" charset="0"/>
              </a:rPr>
              <a:t>Obviously, the goal of Syncplicity is to make it easy for users to access and share files from</a:t>
            </a:r>
            <a:r>
              <a:rPr lang="en-US" sz="1100" kern="1200" baseline="0" dirty="0">
                <a:solidFill>
                  <a:schemeClr val="tx1"/>
                </a:solidFill>
                <a:effectLst/>
                <a:latin typeface="Verdana" pitchFamily="34" charset="0"/>
                <a:ea typeface="+mn-ea"/>
                <a:cs typeface="Arial" pitchFamily="34" charset="0"/>
              </a:rPr>
              <a:t> any device. We do this by providing a highly-secure cloud-based “orchestration” layer that acts as a conductor by enabling sharing between users and devices.</a:t>
            </a:r>
            <a:br>
              <a:rPr lang="en-US" sz="1100" kern="1200" baseline="0" dirty="0">
                <a:solidFill>
                  <a:schemeClr val="tx1"/>
                </a:solidFill>
                <a:effectLst/>
                <a:latin typeface="Verdana" pitchFamily="34" charset="0"/>
                <a:ea typeface="+mn-ea"/>
                <a:cs typeface="Arial" pitchFamily="34" charset="0"/>
              </a:rPr>
            </a:br>
            <a:endParaRPr lang="en-US" sz="1100" kern="1200" baseline="0" dirty="0">
              <a:solidFill>
                <a:schemeClr val="tx1"/>
              </a:solidFill>
              <a:effectLst/>
              <a:latin typeface="Verdana" pitchFamily="34" charset="0"/>
              <a:ea typeface="+mn-ea"/>
              <a:cs typeface="Arial" pitchFamily="34" charset="0"/>
            </a:endParaRPr>
          </a:p>
          <a:p>
            <a:pPr lvl="0"/>
            <a:r>
              <a:rPr lang="en-US" sz="1100" kern="1200" baseline="0" dirty="0">
                <a:solidFill>
                  <a:schemeClr val="tx1"/>
                </a:solidFill>
                <a:effectLst/>
                <a:latin typeface="Verdana" pitchFamily="34" charset="0"/>
                <a:ea typeface="+mn-ea"/>
                <a:cs typeface="Arial" pitchFamily="34" charset="0"/>
              </a:rPr>
              <a:t>Syncplicity stores a copy of files and file history in our own data store so we can sync files across users and devices. Our customers can choose whether that data store resides in our cloud data center or on premise. Syncplicity works with any storage solution that supports NFS3 or S3 APIs, including EMC Isilon, EMC Atmos, EMC VNX, 3</a:t>
            </a:r>
            <a:r>
              <a:rPr lang="en-US" sz="1100" kern="1200" baseline="30000" dirty="0">
                <a:solidFill>
                  <a:schemeClr val="tx1"/>
                </a:solidFill>
                <a:effectLst/>
                <a:latin typeface="Verdana" pitchFamily="34" charset="0"/>
                <a:ea typeface="+mn-ea"/>
                <a:cs typeface="Arial" pitchFamily="34" charset="0"/>
              </a:rPr>
              <a:t>rd</a:t>
            </a:r>
            <a:r>
              <a:rPr lang="en-US" sz="1100" kern="1200" baseline="0" dirty="0">
                <a:solidFill>
                  <a:schemeClr val="tx1"/>
                </a:solidFill>
                <a:effectLst/>
                <a:latin typeface="Verdana" pitchFamily="34" charset="0"/>
                <a:ea typeface="+mn-ea"/>
                <a:cs typeface="Arial" pitchFamily="34" charset="0"/>
              </a:rPr>
              <a:t> party storage such as </a:t>
            </a:r>
            <a:r>
              <a:rPr lang="en-US" sz="1100" kern="1200" baseline="0" dirty="0" err="1">
                <a:solidFill>
                  <a:schemeClr val="tx1"/>
                </a:solidFill>
                <a:effectLst/>
                <a:latin typeface="Verdana" pitchFamily="34" charset="0"/>
                <a:ea typeface="+mn-ea"/>
                <a:cs typeface="Arial" pitchFamily="34" charset="0"/>
              </a:rPr>
              <a:t>Netapp</a:t>
            </a:r>
            <a:r>
              <a:rPr lang="en-US" sz="1100" kern="1200" baseline="0" dirty="0">
                <a:solidFill>
                  <a:schemeClr val="tx1"/>
                </a:solidFill>
                <a:effectLst/>
                <a:latin typeface="Verdana" pitchFamily="34" charset="0"/>
                <a:ea typeface="+mn-ea"/>
                <a:cs typeface="Arial" pitchFamily="34" charset="0"/>
              </a:rPr>
              <a:t>, and EMC VIPR.</a:t>
            </a:r>
          </a:p>
          <a:p>
            <a:pPr lvl="0"/>
            <a:endParaRPr lang="en-US" sz="1100" kern="1200" baseline="0" dirty="0">
              <a:solidFill>
                <a:schemeClr val="tx1"/>
              </a:solidFill>
              <a:effectLst/>
              <a:latin typeface="Verdana" pitchFamily="34" charset="0"/>
              <a:ea typeface="+mn-ea"/>
              <a:cs typeface="Arial" pitchFamily="34" charset="0"/>
            </a:endParaRPr>
          </a:p>
          <a:p>
            <a:pPr lvl="0"/>
            <a:r>
              <a:rPr lang="en-US" sz="1100" kern="1200" baseline="0" dirty="0">
                <a:solidFill>
                  <a:schemeClr val="tx1"/>
                </a:solidFill>
                <a:effectLst/>
                <a:latin typeface="Verdana" pitchFamily="34" charset="0"/>
                <a:ea typeface="+mn-ea"/>
                <a:cs typeface="Arial" pitchFamily="34" charset="0"/>
              </a:rPr>
              <a:t>By choosing on premise storage, a customer gets several benefits:</a:t>
            </a:r>
          </a:p>
          <a:p>
            <a:pPr marL="0" lvl="0" indent="0">
              <a:buNone/>
            </a:pPr>
            <a:endParaRPr lang="en-US" sz="1100" kern="1200" baseline="0" dirty="0">
              <a:solidFill>
                <a:schemeClr val="tx1"/>
              </a:solidFill>
              <a:effectLst/>
              <a:latin typeface="Verdana" pitchFamily="34" charset="0"/>
              <a:ea typeface="+mn-ea"/>
              <a:cs typeface="Arial" pitchFamily="34" charset="0"/>
            </a:endParaRPr>
          </a:p>
          <a:p>
            <a:pPr marL="171450" lvl="0" indent="-171450">
              <a:buFont typeface="Arial"/>
              <a:buChar char="•"/>
            </a:pPr>
            <a:r>
              <a:rPr lang="en-US" sz="1100" kern="1200" baseline="0" dirty="0">
                <a:solidFill>
                  <a:schemeClr val="tx1"/>
                </a:solidFill>
                <a:effectLst/>
                <a:latin typeface="Verdana" pitchFamily="34" charset="0"/>
                <a:ea typeface="+mn-ea"/>
                <a:cs typeface="Arial" pitchFamily="34" charset="0"/>
              </a:rPr>
              <a:t>They retain complete control over their data. In fact, in this configuration, their </a:t>
            </a:r>
            <a:r>
              <a:rPr lang="en-US" sz="1100" kern="1200" dirty="0">
                <a:solidFill>
                  <a:schemeClr val="tx1"/>
                </a:solidFill>
                <a:latin typeface="Verdana" pitchFamily="34" charset="0"/>
                <a:ea typeface="+mn-ea"/>
                <a:cs typeface="Arial" pitchFamily="34" charset="0"/>
              </a:rPr>
              <a:t>files are never cached or even pass through our service, they move directly from their storage to their devices.</a:t>
            </a:r>
          </a:p>
          <a:p>
            <a:pPr marL="171450" lvl="0" indent="-171450">
              <a:buFont typeface="Arial"/>
              <a:buChar char="•"/>
            </a:pPr>
            <a:endParaRPr lang="en-US" sz="1100" kern="1200" dirty="0">
              <a:solidFill>
                <a:schemeClr val="tx1"/>
              </a:solidFill>
              <a:effectLst/>
              <a:latin typeface="Verdana" pitchFamily="34" charset="0"/>
              <a:ea typeface="+mn-ea"/>
              <a:cs typeface="Arial" pitchFamily="34" charset="0"/>
            </a:endParaRPr>
          </a:p>
          <a:p>
            <a:pPr marL="171450" lvl="0" indent="-171450">
              <a:buFont typeface="Arial"/>
              <a:buChar char="•"/>
            </a:pPr>
            <a:r>
              <a:rPr lang="en-US" sz="1100" kern="1200" dirty="0">
                <a:solidFill>
                  <a:schemeClr val="tx1"/>
                </a:solidFill>
                <a:effectLst/>
                <a:latin typeface="Verdana" pitchFamily="34" charset="0"/>
                <a:ea typeface="+mn-ea"/>
                <a:cs typeface="Arial" pitchFamily="34" charset="0"/>
              </a:rPr>
              <a:t>They</a:t>
            </a:r>
            <a:r>
              <a:rPr lang="en-US" sz="1100" kern="1200" baseline="0" dirty="0">
                <a:solidFill>
                  <a:schemeClr val="tx1"/>
                </a:solidFill>
                <a:effectLst/>
                <a:latin typeface="Verdana" pitchFamily="34" charset="0"/>
                <a:ea typeface="+mn-ea"/>
                <a:cs typeface="Arial" pitchFamily="34" charset="0"/>
              </a:rPr>
              <a:t> can manage data residency requirements.</a:t>
            </a:r>
          </a:p>
          <a:p>
            <a:pPr marL="171450" lvl="0" indent="-171450">
              <a:buFont typeface="Arial"/>
              <a:buChar char="•"/>
            </a:pPr>
            <a:endParaRPr lang="en-US" sz="1100" kern="1200" baseline="0" dirty="0">
              <a:solidFill>
                <a:schemeClr val="tx1"/>
              </a:solidFill>
              <a:effectLst/>
              <a:latin typeface="Verdana" pitchFamily="34" charset="0"/>
              <a:ea typeface="+mn-ea"/>
              <a:cs typeface="Arial" pitchFamily="34" charset="0"/>
            </a:endParaRPr>
          </a:p>
          <a:p>
            <a:pPr marL="171450" lvl="0" indent="-171450">
              <a:buFont typeface="Arial"/>
              <a:buChar char="•"/>
            </a:pPr>
            <a:r>
              <a:rPr lang="en-US" sz="1100" kern="1200" baseline="0" dirty="0">
                <a:solidFill>
                  <a:schemeClr val="tx1"/>
                </a:solidFill>
                <a:effectLst/>
                <a:latin typeface="Verdana" pitchFamily="34" charset="0"/>
                <a:ea typeface="+mn-ea"/>
                <a:cs typeface="Arial" pitchFamily="34" charset="0"/>
              </a:rPr>
              <a:t>And its easy to install and manage. Customers simply point Syncplicity to new or existing storage and Syncplicity will use that storage without any change to the user experience. </a:t>
            </a:r>
          </a:p>
          <a:p>
            <a:pPr marL="0" lvl="0" indent="0">
              <a:buFont typeface="Arial"/>
              <a:buNone/>
            </a:pPr>
            <a:endParaRPr lang="en-US" sz="1100" kern="1200" baseline="0" dirty="0">
              <a:solidFill>
                <a:schemeClr val="tx1"/>
              </a:solidFill>
              <a:effectLst/>
              <a:latin typeface="Verdana" pitchFamily="34" charset="0"/>
              <a:ea typeface="+mn-ea"/>
              <a:cs typeface="Arial" pitchFamily="34" charset="0"/>
            </a:endParaRPr>
          </a:p>
          <a:p>
            <a:pPr marL="0" lvl="0" indent="0">
              <a:buFont typeface="Arial"/>
              <a:buNone/>
            </a:pPr>
            <a:r>
              <a:rPr lang="en-US" sz="1100" kern="1200" baseline="0" dirty="0">
                <a:solidFill>
                  <a:schemeClr val="tx1"/>
                </a:solidFill>
                <a:effectLst/>
                <a:latin typeface="Verdana" pitchFamily="34" charset="0"/>
                <a:ea typeface="+mn-ea"/>
                <a:cs typeface="Arial" pitchFamily="34" charset="0"/>
              </a:rPr>
              <a:t>To give organizations maximum control, Syncplicity’s policy-driven hybrid cloud allows IT to set policies at the user, group, or folder level that determines where data is stored. Some content can be stored in the cloud, other content can be directed to data stores in specific geographies, and some content can be stored in other storage arrays based on need. </a:t>
            </a:r>
          </a:p>
          <a:p>
            <a:pPr marL="171450" lvl="0" indent="-171450">
              <a:buFont typeface="Arial"/>
              <a:buChar char="•"/>
            </a:pPr>
            <a:endParaRPr lang="en-US" sz="1100" kern="1200" baseline="0" dirty="0">
              <a:solidFill>
                <a:schemeClr val="tx1"/>
              </a:solidFill>
              <a:effectLst/>
              <a:latin typeface="Verdana" pitchFamily="34" charset="0"/>
              <a:ea typeface="+mn-ea"/>
              <a:cs typeface="Arial" pitchFamily="34" charset="0"/>
            </a:endParaRPr>
          </a:p>
          <a:p>
            <a:endParaRPr lang="en-US" dirty="0"/>
          </a:p>
        </p:txBody>
      </p:sp>
    </p:spTree>
    <p:extLst>
      <p:ext uri="{BB962C8B-B14F-4D97-AF65-F5344CB8AC3E}">
        <p14:creationId xmlns:p14="http://schemas.microsoft.com/office/powerpoint/2010/main" val="69107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350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itle 1"/>
          <p:cNvSpPr>
            <a:spLocks noGrp="1"/>
          </p:cNvSpPr>
          <p:nvPr>
            <p:ph type="ctrTitle" hasCustomPrompt="1"/>
          </p:nvPr>
        </p:nvSpPr>
        <p:spPr>
          <a:xfrm>
            <a:off x="379413" y="2292927"/>
            <a:ext cx="4746769" cy="413989"/>
          </a:xfrm>
          <a:prstGeom prst="rect">
            <a:avLst/>
          </a:prstGeom>
        </p:spPr>
        <p:txBody>
          <a:bodyPr lIns="0" tIns="0" rIns="0" bIns="0" anchor="b" anchorCtr="0"/>
          <a:lstStyle>
            <a:lvl1pPr algn="l">
              <a:lnSpc>
                <a:spcPct val="100000"/>
              </a:lnSpc>
              <a:defRPr sz="3200" cap="all" baseline="0">
                <a:solidFill>
                  <a:schemeClr val="tx1"/>
                </a:solidFill>
                <a:latin typeface="Architects Daughter"/>
                <a:cs typeface="Architects Daughter"/>
              </a:defRPr>
            </a:lvl1pPr>
          </a:lstStyle>
          <a:p>
            <a:r>
              <a:rPr lang="en-US" dirty="0" smtClean="0"/>
              <a:t>CLICK TO EDIT MASTER TITLE STYLE</a:t>
            </a:r>
            <a:endParaRPr lang="en-US" dirty="0"/>
          </a:p>
        </p:txBody>
      </p:sp>
      <p:sp>
        <p:nvSpPr>
          <p:cNvPr id="9" name="Subtitle 2"/>
          <p:cNvSpPr>
            <a:spLocks noGrp="1"/>
          </p:cNvSpPr>
          <p:nvPr>
            <p:ph type="subTitle" idx="1" hasCustomPrompt="1"/>
          </p:nvPr>
        </p:nvSpPr>
        <p:spPr>
          <a:xfrm>
            <a:off x="379413" y="3036455"/>
            <a:ext cx="3649952" cy="503212"/>
          </a:xfrm>
          <a:prstGeom prst="rect">
            <a:avLst/>
          </a:prstGeom>
        </p:spPr>
        <p:txBody>
          <a:bodyPr lIns="0" tIns="0" rIns="0" bIns="0"/>
          <a:lstStyle>
            <a:lvl1pPr marL="0" indent="0" algn="l">
              <a:lnSpc>
                <a:spcPct val="100000"/>
              </a:lnSpc>
              <a:buNone/>
              <a:defRPr sz="1600" cap="all" baseline="0">
                <a:solidFill>
                  <a:schemeClr val="tx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descr="MMTM-logo.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7090" y="4406909"/>
            <a:ext cx="1639455" cy="523000"/>
          </a:xfrm>
          <a:prstGeom prst="rect">
            <a:avLst/>
          </a:prstGeom>
        </p:spPr>
      </p:pic>
    </p:spTree>
    <p:extLst>
      <p:ext uri="{BB962C8B-B14F-4D97-AF65-F5344CB8AC3E}">
        <p14:creationId xmlns:p14="http://schemas.microsoft.com/office/powerpoint/2010/main" val="10323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82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4338"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24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293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74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6" name="Group 5"/>
          <p:cNvGrpSpPr/>
          <p:nvPr userDrawn="1"/>
        </p:nvGrpSpPr>
        <p:grpSpPr>
          <a:xfrm>
            <a:off x="379413" y="4623778"/>
            <a:ext cx="2947194" cy="310172"/>
            <a:chOff x="4362003" y="4593555"/>
            <a:chExt cx="3946179" cy="415308"/>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12" name="Picture 11" descr="Federation_Logo_Colo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Tree>
    <p:extLst>
      <p:ext uri="{BB962C8B-B14F-4D97-AF65-F5344CB8AC3E}">
        <p14:creationId xmlns:p14="http://schemas.microsoft.com/office/powerpoint/2010/main" val="9458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9413"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6049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9413" y="4629151"/>
            <a:ext cx="787466" cy="180528"/>
          </a:xfrm>
          <a:prstGeom prst="rect">
            <a:avLst/>
          </a:prstGeom>
        </p:spPr>
      </p:pic>
    </p:spTree>
    <p:extLst>
      <p:ext uri="{BB962C8B-B14F-4D97-AF65-F5344CB8AC3E}">
        <p14:creationId xmlns:p14="http://schemas.microsoft.com/office/powerpoint/2010/main" val="261061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713"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5289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9413" y="4622799"/>
            <a:ext cx="366563" cy="366563"/>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769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87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cap="all" baseline="0">
                <a:solidFill>
                  <a:srgbClr val="71707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5"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ext uri="{BB962C8B-B14F-4D97-AF65-F5344CB8AC3E}">
        <p14:creationId xmlns:p14="http://schemas.microsoft.com/office/powerpoint/2010/main" val="1201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537387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82900" y="0"/>
            <a:ext cx="7762789" cy="5143500"/>
          </a:xfrm>
          <a:prstGeom prst="rect">
            <a:avLst/>
          </a:prstGeom>
        </p:spPr>
      </p:pic>
      <p:sp>
        <p:nvSpPr>
          <p:cNvPr id="8" name="Rectangle 7"/>
          <p:cNvSpPr/>
          <p:nvPr userDrawn="1"/>
        </p:nvSpPr>
        <p:spPr>
          <a:xfrm>
            <a:off x="69574" y="-10324"/>
            <a:ext cx="9144001" cy="5176806"/>
          </a:xfrm>
          <a:prstGeom prst="rect">
            <a:avLst/>
          </a:prstGeom>
          <a:gradFill flip="none" rotWithShape="1">
            <a:gsLst>
              <a:gs pos="37000">
                <a:schemeClr val="bg1"/>
              </a:gs>
              <a:gs pos="100000">
                <a:schemeClr val="bg1">
                  <a:alpha val="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2" name="Rectangle 11"/>
          <p:cNvSpPr/>
          <p:nvPr userDrawn="1"/>
        </p:nvSpPr>
        <p:spPr>
          <a:xfrm>
            <a:off x="1688" y="-12227"/>
            <a:ext cx="135772" cy="5178709"/>
          </a:xfrm>
          <a:prstGeom prst="rect">
            <a:avLst/>
          </a:prstGeom>
          <a:solidFill>
            <a:srgbClr val="E26F2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solidFill>
                <a:schemeClr val="bg1"/>
              </a:solidFill>
              <a:latin typeface="Helvetica" charset="0"/>
            </a:endParaRPr>
          </a:p>
        </p:txBody>
      </p:sp>
      <p:sp>
        <p:nvSpPr>
          <p:cNvPr id="3" name="Subtitle 2"/>
          <p:cNvSpPr>
            <a:spLocks noGrp="1"/>
          </p:cNvSpPr>
          <p:nvPr>
            <p:ph type="subTitle" idx="1"/>
          </p:nvPr>
        </p:nvSpPr>
        <p:spPr>
          <a:xfrm>
            <a:off x="624265" y="2731602"/>
            <a:ext cx="3856296" cy="500192"/>
          </a:xfrm>
          <a:prstGeom prst="rect">
            <a:avLst/>
          </a:prstGeom>
        </p:spPr>
        <p:txBody>
          <a:bodyPr/>
          <a:lstStyle>
            <a:lvl1pPr marL="0" indent="0" algn="l">
              <a:buNone/>
              <a:defRPr sz="1798" b="0" i="0">
                <a:solidFill>
                  <a:schemeClr val="tx1">
                    <a:lumMod val="65000"/>
                    <a:lumOff val="35000"/>
                  </a:schemeClr>
                </a:solidFill>
                <a:latin typeface="Helvetica" charset="0"/>
                <a:ea typeface="Helvetica" charset="0"/>
                <a:cs typeface="Helvetica" charset="0"/>
              </a:defRPr>
            </a:lvl1pPr>
            <a:lvl2pPr marL="342591" indent="0" algn="ctr">
              <a:buNone/>
              <a:defRPr sz="1499"/>
            </a:lvl2pPr>
            <a:lvl3pPr marL="685183" indent="0" algn="ctr">
              <a:buNone/>
              <a:defRPr sz="1349"/>
            </a:lvl3pPr>
            <a:lvl4pPr marL="1027774" indent="0" algn="ctr">
              <a:buNone/>
              <a:defRPr sz="1199"/>
            </a:lvl4pPr>
            <a:lvl5pPr marL="1370366" indent="0" algn="ctr">
              <a:buNone/>
              <a:defRPr sz="1199"/>
            </a:lvl5pPr>
            <a:lvl6pPr marL="1712957" indent="0" algn="ctr">
              <a:buNone/>
              <a:defRPr sz="1199"/>
            </a:lvl6pPr>
            <a:lvl7pPr marL="2055548" indent="0" algn="ctr">
              <a:buNone/>
              <a:defRPr sz="1199"/>
            </a:lvl7pPr>
            <a:lvl8pPr marL="2398140" indent="0" algn="ctr">
              <a:buNone/>
              <a:defRPr sz="1199"/>
            </a:lvl8pPr>
            <a:lvl9pPr marL="2740731" indent="0" algn="ctr">
              <a:buNone/>
              <a:defRPr sz="1199"/>
            </a:lvl9pPr>
          </a:lstStyle>
          <a:p>
            <a:r>
              <a:rPr lang="en-US" smtClean="0"/>
              <a:t>Click to edit Master subtitle style</a:t>
            </a:r>
            <a:endParaRPr lang="en-US" dirty="0"/>
          </a:p>
        </p:txBody>
      </p:sp>
      <p:sp>
        <p:nvSpPr>
          <p:cNvPr id="7" name="Title 6"/>
          <p:cNvSpPr>
            <a:spLocks noGrp="1"/>
          </p:cNvSpPr>
          <p:nvPr>
            <p:ph type="title" hasCustomPrompt="1"/>
          </p:nvPr>
        </p:nvSpPr>
        <p:spPr>
          <a:xfrm>
            <a:off x="624265" y="721837"/>
            <a:ext cx="3764856" cy="1836114"/>
          </a:xfrm>
          <a:prstGeom prst="rect">
            <a:avLst/>
          </a:prstGeom>
        </p:spPr>
        <p:txBody>
          <a:bodyPr/>
          <a:lstStyle>
            <a:lvl1pPr algn="l">
              <a:defRPr b="0" i="0">
                <a:solidFill>
                  <a:schemeClr val="tx1">
                    <a:lumMod val="65000"/>
                    <a:lumOff val="35000"/>
                  </a:schemeClr>
                </a:solidFill>
                <a:latin typeface="Helvetica Light" charset="0"/>
                <a:ea typeface="Helvetica Light" charset="0"/>
                <a:cs typeface="Helvetica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062" y="3634201"/>
            <a:ext cx="1886466" cy="401324"/>
          </a:xfrm>
          <a:prstGeom prst="rect">
            <a:avLst/>
          </a:prstGeom>
        </p:spPr>
      </p:pic>
      <p:sp>
        <p:nvSpPr>
          <p:cNvPr id="10" name="TextBox 9"/>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smtClean="0">
                <a:solidFill>
                  <a:schemeClr val="tx1">
                    <a:lumMod val="65000"/>
                    <a:lumOff val="35000"/>
                  </a:schemeClr>
                </a:solidFill>
                <a:latin typeface="+mn-lt"/>
                <a:ea typeface="+mn-ea"/>
                <a:cs typeface="+mn-cs"/>
              </a:rPr>
              <a:t>© 2007-2016 Syncplicity LLC. All Rights Reserved.</a:t>
            </a:r>
          </a:p>
        </p:txBody>
      </p:sp>
    </p:spTree>
    <p:extLst>
      <p:ext uri="{BB962C8B-B14F-4D97-AF65-F5344CB8AC3E}">
        <p14:creationId xmlns:p14="http://schemas.microsoft.com/office/powerpoint/2010/main" val="2129617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0818" y="-17712"/>
            <a:ext cx="8163183" cy="5165029"/>
          </a:xfrm>
          <a:prstGeom prst="rect">
            <a:avLst/>
          </a:prstGeom>
        </p:spPr>
      </p:pic>
      <p:sp>
        <p:nvSpPr>
          <p:cNvPr id="8" name="Rectangle 7"/>
          <p:cNvSpPr/>
          <p:nvPr userDrawn="1"/>
        </p:nvSpPr>
        <p:spPr>
          <a:xfrm>
            <a:off x="0" y="-19032"/>
            <a:ext cx="7239000" cy="5176806"/>
          </a:xfrm>
          <a:prstGeom prst="rect">
            <a:avLst/>
          </a:prstGeom>
          <a:gradFill flip="none" rotWithShape="1">
            <a:gsLst>
              <a:gs pos="37000">
                <a:schemeClr val="bg1"/>
              </a:gs>
              <a:gs pos="100000">
                <a:schemeClr val="bg1">
                  <a:alpha val="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3" name="Subtitle 2"/>
          <p:cNvSpPr>
            <a:spLocks noGrp="1"/>
          </p:cNvSpPr>
          <p:nvPr>
            <p:ph type="subTitle" idx="1"/>
          </p:nvPr>
        </p:nvSpPr>
        <p:spPr>
          <a:xfrm>
            <a:off x="624265" y="2731602"/>
            <a:ext cx="3856296" cy="500192"/>
          </a:xfrm>
          <a:prstGeom prst="rect">
            <a:avLst/>
          </a:prstGeom>
        </p:spPr>
        <p:txBody>
          <a:bodyPr/>
          <a:lstStyle>
            <a:lvl1pPr marL="0" indent="0" algn="l">
              <a:buNone/>
              <a:defRPr sz="1798" b="0" i="0">
                <a:solidFill>
                  <a:schemeClr val="tx1">
                    <a:lumMod val="65000"/>
                    <a:lumOff val="35000"/>
                  </a:schemeClr>
                </a:solidFill>
                <a:latin typeface="Helvetica" charset="0"/>
                <a:ea typeface="Helvetica" charset="0"/>
                <a:cs typeface="Helvetica" charset="0"/>
              </a:defRPr>
            </a:lvl1pPr>
            <a:lvl2pPr marL="342591" indent="0" algn="ctr">
              <a:buNone/>
              <a:defRPr sz="1499"/>
            </a:lvl2pPr>
            <a:lvl3pPr marL="685183" indent="0" algn="ctr">
              <a:buNone/>
              <a:defRPr sz="1349"/>
            </a:lvl3pPr>
            <a:lvl4pPr marL="1027774" indent="0" algn="ctr">
              <a:buNone/>
              <a:defRPr sz="1199"/>
            </a:lvl4pPr>
            <a:lvl5pPr marL="1370366" indent="0" algn="ctr">
              <a:buNone/>
              <a:defRPr sz="1199"/>
            </a:lvl5pPr>
            <a:lvl6pPr marL="1712957" indent="0" algn="ctr">
              <a:buNone/>
              <a:defRPr sz="1199"/>
            </a:lvl6pPr>
            <a:lvl7pPr marL="2055548" indent="0" algn="ctr">
              <a:buNone/>
              <a:defRPr sz="1199"/>
            </a:lvl7pPr>
            <a:lvl8pPr marL="2398140" indent="0" algn="ctr">
              <a:buNone/>
              <a:defRPr sz="1199"/>
            </a:lvl8pPr>
            <a:lvl9pPr marL="2740731" indent="0" algn="ctr">
              <a:buNone/>
              <a:defRPr sz="1199"/>
            </a:lvl9pPr>
          </a:lstStyle>
          <a:p>
            <a:r>
              <a:rPr lang="en-US" smtClean="0"/>
              <a:t>Click to edit Master subtitle style</a:t>
            </a:r>
            <a:endParaRPr lang="en-US" dirty="0"/>
          </a:p>
        </p:txBody>
      </p:sp>
      <p:sp>
        <p:nvSpPr>
          <p:cNvPr id="7" name="Title 6"/>
          <p:cNvSpPr>
            <a:spLocks noGrp="1"/>
          </p:cNvSpPr>
          <p:nvPr>
            <p:ph type="title" hasCustomPrompt="1"/>
          </p:nvPr>
        </p:nvSpPr>
        <p:spPr>
          <a:xfrm>
            <a:off x="624265" y="721837"/>
            <a:ext cx="3764856" cy="1836114"/>
          </a:xfrm>
          <a:prstGeom prst="rect">
            <a:avLst/>
          </a:prstGeom>
        </p:spPr>
        <p:txBody>
          <a:bodyPr/>
          <a:lstStyle>
            <a:lvl1pPr algn="l">
              <a:defRPr b="0" i="0">
                <a:solidFill>
                  <a:schemeClr val="tx1">
                    <a:lumMod val="65000"/>
                    <a:lumOff val="35000"/>
                  </a:schemeClr>
                </a:solidFill>
                <a:latin typeface="Helvetica Light" charset="0"/>
                <a:ea typeface="Helvetica Light" charset="0"/>
                <a:cs typeface="Helvetica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062" y="3634201"/>
            <a:ext cx="1886466" cy="401324"/>
          </a:xfrm>
          <a:prstGeom prst="rect">
            <a:avLst/>
          </a:prstGeom>
        </p:spPr>
      </p:pic>
      <p:sp>
        <p:nvSpPr>
          <p:cNvPr id="10" name="TextBox 9"/>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smtClean="0">
                <a:solidFill>
                  <a:schemeClr val="tx1">
                    <a:lumMod val="65000"/>
                    <a:lumOff val="35000"/>
                  </a:schemeClr>
                </a:solidFill>
                <a:latin typeface="+mn-lt"/>
                <a:ea typeface="+mn-ea"/>
                <a:cs typeface="+mn-cs"/>
              </a:rPr>
              <a:t>© 2007-2016 Syncplicity LLC. All Rights Reserved.</a:t>
            </a:r>
          </a:p>
        </p:txBody>
      </p:sp>
      <p:sp>
        <p:nvSpPr>
          <p:cNvPr id="12" name="Rectangle 11"/>
          <p:cNvSpPr/>
          <p:nvPr userDrawn="1"/>
        </p:nvSpPr>
        <p:spPr>
          <a:xfrm>
            <a:off x="1688" y="-20936"/>
            <a:ext cx="135772" cy="5178709"/>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solidFill>
                <a:schemeClr val="bg1"/>
              </a:solidFill>
              <a:latin typeface="Helvetica" charset="0"/>
            </a:endParaRPr>
          </a:p>
        </p:txBody>
      </p:sp>
    </p:spTree>
    <p:extLst>
      <p:ext uri="{BB962C8B-B14F-4D97-AF65-F5344CB8AC3E}">
        <p14:creationId xmlns:p14="http://schemas.microsoft.com/office/powerpoint/2010/main" val="1353092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4265" y="2731602"/>
            <a:ext cx="3856296" cy="500192"/>
          </a:xfrm>
          <a:prstGeom prst="rect">
            <a:avLst/>
          </a:prstGeom>
        </p:spPr>
        <p:txBody>
          <a:bodyPr/>
          <a:lstStyle>
            <a:lvl1pPr marL="0" indent="0" algn="l">
              <a:buNone/>
              <a:defRPr sz="1798" b="0" i="0">
                <a:solidFill>
                  <a:schemeClr val="tx1">
                    <a:lumMod val="65000"/>
                    <a:lumOff val="35000"/>
                  </a:schemeClr>
                </a:solidFill>
                <a:latin typeface="Helvetica" charset="0"/>
                <a:ea typeface="Helvetica" charset="0"/>
                <a:cs typeface="Helvetica" charset="0"/>
              </a:defRPr>
            </a:lvl1pPr>
            <a:lvl2pPr marL="342591" indent="0" algn="ctr">
              <a:buNone/>
              <a:defRPr sz="1499"/>
            </a:lvl2pPr>
            <a:lvl3pPr marL="685183" indent="0" algn="ctr">
              <a:buNone/>
              <a:defRPr sz="1349"/>
            </a:lvl3pPr>
            <a:lvl4pPr marL="1027774" indent="0" algn="ctr">
              <a:buNone/>
              <a:defRPr sz="1199"/>
            </a:lvl4pPr>
            <a:lvl5pPr marL="1370366" indent="0" algn="ctr">
              <a:buNone/>
              <a:defRPr sz="1199"/>
            </a:lvl5pPr>
            <a:lvl6pPr marL="1712957" indent="0" algn="ctr">
              <a:buNone/>
              <a:defRPr sz="1199"/>
            </a:lvl6pPr>
            <a:lvl7pPr marL="2055548" indent="0" algn="ctr">
              <a:buNone/>
              <a:defRPr sz="1199"/>
            </a:lvl7pPr>
            <a:lvl8pPr marL="2398140" indent="0" algn="ctr">
              <a:buNone/>
              <a:defRPr sz="1199"/>
            </a:lvl8pPr>
            <a:lvl9pPr marL="2740731" indent="0" algn="ctr">
              <a:buNone/>
              <a:defRPr sz="1199"/>
            </a:lvl9pPr>
          </a:lstStyle>
          <a:p>
            <a:r>
              <a:rPr lang="en-US" smtClean="0"/>
              <a:t>Click to edit Master subtitle style</a:t>
            </a:r>
            <a:endParaRPr lang="en-US" dirty="0"/>
          </a:p>
        </p:txBody>
      </p:sp>
      <p:sp>
        <p:nvSpPr>
          <p:cNvPr id="7" name="Title 6"/>
          <p:cNvSpPr>
            <a:spLocks noGrp="1"/>
          </p:cNvSpPr>
          <p:nvPr>
            <p:ph type="title" hasCustomPrompt="1"/>
          </p:nvPr>
        </p:nvSpPr>
        <p:spPr>
          <a:xfrm>
            <a:off x="624265" y="721837"/>
            <a:ext cx="3764856" cy="1836114"/>
          </a:xfrm>
          <a:prstGeom prst="rect">
            <a:avLst/>
          </a:prstGeom>
        </p:spPr>
        <p:txBody>
          <a:bodyPr/>
          <a:lstStyle>
            <a:lvl1pPr algn="l">
              <a:defRPr b="0" i="0">
                <a:solidFill>
                  <a:schemeClr val="tx1">
                    <a:lumMod val="65000"/>
                    <a:lumOff val="35000"/>
                  </a:schemeClr>
                </a:solidFill>
                <a:latin typeface="Helvetica Light" charset="0"/>
                <a:ea typeface="Helvetica Light" charset="0"/>
                <a:cs typeface="Helvetica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062" y="3634201"/>
            <a:ext cx="1886466" cy="401324"/>
          </a:xfrm>
          <a:prstGeom prst="rect">
            <a:avLst/>
          </a:prstGeom>
        </p:spPr>
      </p:pic>
      <p:sp>
        <p:nvSpPr>
          <p:cNvPr id="10" name="TextBox 9"/>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smtClean="0">
                <a:solidFill>
                  <a:schemeClr val="tx1">
                    <a:lumMod val="65000"/>
                    <a:lumOff val="35000"/>
                  </a:schemeClr>
                </a:solidFill>
                <a:latin typeface="+mn-lt"/>
                <a:ea typeface="+mn-ea"/>
                <a:cs typeface="+mn-cs"/>
              </a:rPr>
              <a:t>© 2007-2016 Syncplicity LLC. All Rights Reserved.</a:t>
            </a:r>
          </a:p>
        </p:txBody>
      </p:sp>
    </p:spTree>
    <p:extLst>
      <p:ext uri="{BB962C8B-B14F-4D97-AF65-F5344CB8AC3E}">
        <p14:creationId xmlns:p14="http://schemas.microsoft.com/office/powerpoint/2010/main" val="1607139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82345" y="4201"/>
            <a:ext cx="6261655" cy="5142939"/>
          </a:xfrm>
          <a:prstGeom prst="rect">
            <a:avLst/>
          </a:prstGeom>
        </p:spPr>
      </p:pic>
      <p:sp>
        <p:nvSpPr>
          <p:cNvPr id="8" name="Rectangle 7"/>
          <p:cNvSpPr/>
          <p:nvPr userDrawn="1"/>
        </p:nvSpPr>
        <p:spPr>
          <a:xfrm>
            <a:off x="-9146" y="-19032"/>
            <a:ext cx="9153146" cy="5176806"/>
          </a:xfrm>
          <a:prstGeom prst="rect">
            <a:avLst/>
          </a:prstGeom>
          <a:gradFill flip="none" rotWithShape="1">
            <a:gsLst>
              <a:gs pos="37000">
                <a:schemeClr val="bg1"/>
              </a:gs>
              <a:gs pos="100000">
                <a:schemeClr val="bg1">
                  <a:alpha val="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3" name="Subtitle 2"/>
          <p:cNvSpPr>
            <a:spLocks noGrp="1"/>
          </p:cNvSpPr>
          <p:nvPr>
            <p:ph type="subTitle" idx="1"/>
          </p:nvPr>
        </p:nvSpPr>
        <p:spPr>
          <a:xfrm>
            <a:off x="624265" y="2731602"/>
            <a:ext cx="3856296" cy="500192"/>
          </a:xfrm>
          <a:prstGeom prst="rect">
            <a:avLst/>
          </a:prstGeom>
        </p:spPr>
        <p:txBody>
          <a:bodyPr/>
          <a:lstStyle>
            <a:lvl1pPr marL="0" indent="0" algn="l">
              <a:buNone/>
              <a:defRPr sz="1798" b="0" i="0">
                <a:solidFill>
                  <a:schemeClr val="tx1">
                    <a:lumMod val="65000"/>
                    <a:lumOff val="35000"/>
                  </a:schemeClr>
                </a:solidFill>
                <a:latin typeface="Helvetica" charset="0"/>
                <a:ea typeface="Helvetica" charset="0"/>
                <a:cs typeface="Helvetica" charset="0"/>
              </a:defRPr>
            </a:lvl1pPr>
            <a:lvl2pPr marL="342591" indent="0" algn="ctr">
              <a:buNone/>
              <a:defRPr sz="1499"/>
            </a:lvl2pPr>
            <a:lvl3pPr marL="685183" indent="0" algn="ctr">
              <a:buNone/>
              <a:defRPr sz="1349"/>
            </a:lvl3pPr>
            <a:lvl4pPr marL="1027774" indent="0" algn="ctr">
              <a:buNone/>
              <a:defRPr sz="1199"/>
            </a:lvl4pPr>
            <a:lvl5pPr marL="1370366" indent="0" algn="ctr">
              <a:buNone/>
              <a:defRPr sz="1199"/>
            </a:lvl5pPr>
            <a:lvl6pPr marL="1712957" indent="0" algn="ctr">
              <a:buNone/>
              <a:defRPr sz="1199"/>
            </a:lvl6pPr>
            <a:lvl7pPr marL="2055548" indent="0" algn="ctr">
              <a:buNone/>
              <a:defRPr sz="1199"/>
            </a:lvl7pPr>
            <a:lvl8pPr marL="2398140" indent="0" algn="ctr">
              <a:buNone/>
              <a:defRPr sz="1199"/>
            </a:lvl8pPr>
            <a:lvl9pPr marL="2740731" indent="0" algn="ctr">
              <a:buNone/>
              <a:defRPr sz="1199"/>
            </a:lvl9pPr>
          </a:lstStyle>
          <a:p>
            <a:r>
              <a:rPr lang="en-US" smtClean="0"/>
              <a:t>Click to edit Master subtitle style</a:t>
            </a:r>
            <a:endParaRPr lang="en-US" dirty="0"/>
          </a:p>
        </p:txBody>
      </p:sp>
      <p:sp>
        <p:nvSpPr>
          <p:cNvPr id="7" name="Title 6"/>
          <p:cNvSpPr>
            <a:spLocks noGrp="1"/>
          </p:cNvSpPr>
          <p:nvPr>
            <p:ph type="title" hasCustomPrompt="1"/>
          </p:nvPr>
        </p:nvSpPr>
        <p:spPr>
          <a:xfrm>
            <a:off x="624265" y="721837"/>
            <a:ext cx="3764856" cy="1836114"/>
          </a:xfrm>
          <a:prstGeom prst="rect">
            <a:avLst/>
          </a:prstGeom>
        </p:spPr>
        <p:txBody>
          <a:bodyPr/>
          <a:lstStyle>
            <a:lvl1pPr algn="l">
              <a:defRPr b="0" i="0">
                <a:solidFill>
                  <a:schemeClr val="accent1">
                    <a:lumMod val="75000"/>
                  </a:schemeClr>
                </a:solidFill>
                <a:latin typeface="Helvetica Light" charset="0"/>
                <a:ea typeface="Helvetica Light" charset="0"/>
                <a:cs typeface="Helvetica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062" y="3634201"/>
            <a:ext cx="1886466" cy="401324"/>
          </a:xfrm>
          <a:prstGeom prst="rect">
            <a:avLst/>
          </a:prstGeom>
        </p:spPr>
      </p:pic>
      <p:sp>
        <p:nvSpPr>
          <p:cNvPr id="10" name="TextBox 9"/>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smtClean="0">
                <a:solidFill>
                  <a:schemeClr val="tx1">
                    <a:lumMod val="65000"/>
                    <a:lumOff val="35000"/>
                  </a:schemeClr>
                </a:solidFill>
                <a:latin typeface="+mn-lt"/>
                <a:ea typeface="+mn-ea"/>
                <a:cs typeface="+mn-cs"/>
              </a:rPr>
              <a:t>© 2007-2016 Syncplicity LLC. All Rights Reserved.</a:t>
            </a:r>
          </a:p>
        </p:txBody>
      </p:sp>
      <p:sp>
        <p:nvSpPr>
          <p:cNvPr id="12" name="Rectangle 11"/>
          <p:cNvSpPr/>
          <p:nvPr userDrawn="1"/>
        </p:nvSpPr>
        <p:spPr>
          <a:xfrm>
            <a:off x="1688" y="-20936"/>
            <a:ext cx="135772" cy="5178709"/>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solidFill>
                <a:schemeClr val="bg1"/>
              </a:solidFill>
              <a:latin typeface="Helvetica" charset="0"/>
            </a:endParaRPr>
          </a:p>
        </p:txBody>
      </p:sp>
    </p:spTree>
    <p:extLst>
      <p:ext uri="{BB962C8B-B14F-4D97-AF65-F5344CB8AC3E}">
        <p14:creationId xmlns:p14="http://schemas.microsoft.com/office/powerpoint/2010/main" val="309280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8044" y="0"/>
            <a:ext cx="7715956" cy="5143500"/>
          </a:xfrm>
          <a:prstGeom prst="rect">
            <a:avLst/>
          </a:prstGeom>
        </p:spPr>
      </p:pic>
      <p:sp>
        <p:nvSpPr>
          <p:cNvPr id="8" name="Rectangle 7"/>
          <p:cNvSpPr/>
          <p:nvPr userDrawn="1"/>
        </p:nvSpPr>
        <p:spPr>
          <a:xfrm>
            <a:off x="-9146" y="-19032"/>
            <a:ext cx="8860538" cy="5176806"/>
          </a:xfrm>
          <a:prstGeom prst="rect">
            <a:avLst/>
          </a:prstGeom>
          <a:gradFill flip="none" rotWithShape="1">
            <a:gsLst>
              <a:gs pos="37000">
                <a:schemeClr val="bg1"/>
              </a:gs>
              <a:gs pos="100000">
                <a:schemeClr val="bg1">
                  <a:alpha val="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3" name="Subtitle 2"/>
          <p:cNvSpPr>
            <a:spLocks noGrp="1"/>
          </p:cNvSpPr>
          <p:nvPr>
            <p:ph type="subTitle" idx="1"/>
          </p:nvPr>
        </p:nvSpPr>
        <p:spPr>
          <a:xfrm>
            <a:off x="624265" y="2731602"/>
            <a:ext cx="3856296" cy="500192"/>
          </a:xfrm>
          <a:prstGeom prst="rect">
            <a:avLst/>
          </a:prstGeom>
        </p:spPr>
        <p:txBody>
          <a:bodyPr/>
          <a:lstStyle>
            <a:lvl1pPr marL="0" indent="0" algn="l">
              <a:buNone/>
              <a:defRPr sz="1798" b="0" i="0">
                <a:solidFill>
                  <a:schemeClr val="tx1">
                    <a:lumMod val="65000"/>
                    <a:lumOff val="35000"/>
                  </a:schemeClr>
                </a:solidFill>
                <a:latin typeface="Helvetica" charset="0"/>
                <a:ea typeface="Helvetica" charset="0"/>
                <a:cs typeface="Helvetica" charset="0"/>
              </a:defRPr>
            </a:lvl1pPr>
            <a:lvl2pPr marL="342591" indent="0" algn="ctr">
              <a:buNone/>
              <a:defRPr sz="1499"/>
            </a:lvl2pPr>
            <a:lvl3pPr marL="685183" indent="0" algn="ctr">
              <a:buNone/>
              <a:defRPr sz="1349"/>
            </a:lvl3pPr>
            <a:lvl4pPr marL="1027774" indent="0" algn="ctr">
              <a:buNone/>
              <a:defRPr sz="1199"/>
            </a:lvl4pPr>
            <a:lvl5pPr marL="1370366" indent="0" algn="ctr">
              <a:buNone/>
              <a:defRPr sz="1199"/>
            </a:lvl5pPr>
            <a:lvl6pPr marL="1712957" indent="0" algn="ctr">
              <a:buNone/>
              <a:defRPr sz="1199"/>
            </a:lvl6pPr>
            <a:lvl7pPr marL="2055548" indent="0" algn="ctr">
              <a:buNone/>
              <a:defRPr sz="1199"/>
            </a:lvl7pPr>
            <a:lvl8pPr marL="2398140" indent="0" algn="ctr">
              <a:buNone/>
              <a:defRPr sz="1199"/>
            </a:lvl8pPr>
            <a:lvl9pPr marL="2740731" indent="0" algn="ctr">
              <a:buNone/>
              <a:defRPr sz="1199"/>
            </a:lvl9pPr>
          </a:lstStyle>
          <a:p>
            <a:r>
              <a:rPr lang="en-US" smtClean="0"/>
              <a:t>Click to edit Master subtitle style</a:t>
            </a:r>
            <a:endParaRPr lang="en-US" dirty="0"/>
          </a:p>
        </p:txBody>
      </p:sp>
      <p:sp>
        <p:nvSpPr>
          <p:cNvPr id="7" name="Title 6"/>
          <p:cNvSpPr>
            <a:spLocks noGrp="1"/>
          </p:cNvSpPr>
          <p:nvPr>
            <p:ph type="title" hasCustomPrompt="1"/>
          </p:nvPr>
        </p:nvSpPr>
        <p:spPr>
          <a:xfrm>
            <a:off x="624265" y="721837"/>
            <a:ext cx="3764856" cy="1836114"/>
          </a:xfrm>
          <a:prstGeom prst="rect">
            <a:avLst/>
          </a:prstGeom>
        </p:spPr>
        <p:txBody>
          <a:bodyPr/>
          <a:lstStyle>
            <a:lvl1pPr algn="l">
              <a:defRPr b="0" i="0">
                <a:solidFill>
                  <a:schemeClr val="accent1">
                    <a:lumMod val="75000"/>
                  </a:schemeClr>
                </a:solidFill>
                <a:latin typeface="Helvetica Light" charset="0"/>
                <a:ea typeface="Helvetica Light" charset="0"/>
                <a:cs typeface="Helvetica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062" y="3634201"/>
            <a:ext cx="1886466" cy="401324"/>
          </a:xfrm>
          <a:prstGeom prst="rect">
            <a:avLst/>
          </a:prstGeom>
        </p:spPr>
      </p:pic>
      <p:sp>
        <p:nvSpPr>
          <p:cNvPr id="10" name="TextBox 9"/>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smtClean="0">
                <a:solidFill>
                  <a:schemeClr val="tx1">
                    <a:lumMod val="65000"/>
                    <a:lumOff val="35000"/>
                  </a:schemeClr>
                </a:solidFill>
                <a:latin typeface="+mn-lt"/>
                <a:ea typeface="+mn-ea"/>
                <a:cs typeface="+mn-cs"/>
              </a:rPr>
              <a:t>© 2007-2016 Syncplicity LLC. All Rights Reserved.</a:t>
            </a:r>
          </a:p>
        </p:txBody>
      </p:sp>
      <p:sp>
        <p:nvSpPr>
          <p:cNvPr id="12" name="Rectangle 11"/>
          <p:cNvSpPr/>
          <p:nvPr userDrawn="1"/>
        </p:nvSpPr>
        <p:spPr>
          <a:xfrm>
            <a:off x="1688" y="-20936"/>
            <a:ext cx="135772" cy="5178709"/>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solidFill>
                <a:schemeClr val="bg1"/>
              </a:solidFill>
              <a:latin typeface="Helvetica" charset="0"/>
            </a:endParaRPr>
          </a:p>
        </p:txBody>
      </p:sp>
    </p:spTree>
    <p:extLst>
      <p:ext uri="{BB962C8B-B14F-4D97-AF65-F5344CB8AC3E}">
        <p14:creationId xmlns:p14="http://schemas.microsoft.com/office/powerpoint/2010/main" val="898120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994172"/>
          </a:xfrm>
          <a:prstGeom prst="rect">
            <a:avLst/>
          </a:prstGeom>
        </p:spPr>
        <p:txBody>
          <a:bodyPr/>
          <a:lstStyle>
            <a:lvl1pPr>
              <a:defRPr b="0" i="0">
                <a:solidFill>
                  <a:schemeClr val="tx1">
                    <a:lumMod val="65000"/>
                    <a:lumOff val="35000"/>
                  </a:schemeClr>
                </a:solidFill>
                <a:latin typeface="Helvetica Light" charset="0"/>
                <a:ea typeface="Helvetica Light" charset="0"/>
                <a:cs typeface="Helvetica Light" charset="0"/>
              </a:defRPr>
            </a:lvl1p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628650" y="1369218"/>
            <a:ext cx="7886700" cy="3263504"/>
          </a:xfrm>
          <a:prstGeom prst="rect">
            <a:avLst/>
          </a:prstGeom>
        </p:spPr>
        <p:txBody>
          <a:bodyPr/>
          <a:lstStyle>
            <a:lvl1pPr marL="0" indent="0">
              <a:buClr>
                <a:schemeClr val="accent1">
                  <a:lumMod val="75000"/>
                </a:schemeClr>
              </a:buClr>
              <a:buNone/>
              <a:defRPr sz="1599" b="0" i="0">
                <a:solidFill>
                  <a:schemeClr val="tx1">
                    <a:lumMod val="65000"/>
                    <a:lumOff val="35000"/>
                  </a:schemeClr>
                </a:solidFill>
                <a:latin typeface="Helvetica" charset="0"/>
                <a:ea typeface="Helvetica" charset="0"/>
                <a:cs typeface="Helvetica" charset="0"/>
              </a:defRPr>
            </a:lvl1pPr>
            <a:lvl2pPr>
              <a:buClr>
                <a:schemeClr val="accent1">
                  <a:lumMod val="75000"/>
                </a:schemeClr>
              </a:buClr>
              <a:defRPr sz="1499" b="0" i="0">
                <a:solidFill>
                  <a:schemeClr val="tx1">
                    <a:lumMod val="65000"/>
                    <a:lumOff val="35000"/>
                  </a:schemeClr>
                </a:solidFill>
                <a:latin typeface="Helvetica" charset="0"/>
                <a:ea typeface="Helvetica" charset="0"/>
                <a:cs typeface="Helvetica" charset="0"/>
              </a:defRPr>
            </a:lvl2pPr>
            <a:lvl3pPr>
              <a:buClr>
                <a:schemeClr val="accent1">
                  <a:lumMod val="75000"/>
                </a:schemeClr>
              </a:buClr>
              <a:defRPr sz="1349" b="0" i="0">
                <a:solidFill>
                  <a:schemeClr val="tx1">
                    <a:lumMod val="65000"/>
                    <a:lumOff val="35000"/>
                  </a:schemeClr>
                </a:solidFill>
                <a:latin typeface="Helvetica" charset="0"/>
                <a:ea typeface="Helvetica" charset="0"/>
                <a:cs typeface="Helvetica" charset="0"/>
              </a:defRPr>
            </a:lvl3pPr>
            <a:lvl4pPr>
              <a:buClr>
                <a:schemeClr val="accent1">
                  <a:lumMod val="75000"/>
                </a:schemeClr>
              </a:buClr>
              <a:defRPr sz="1199" b="0" i="0">
                <a:solidFill>
                  <a:schemeClr val="tx1">
                    <a:lumMod val="65000"/>
                    <a:lumOff val="35000"/>
                  </a:schemeClr>
                </a:solidFill>
                <a:latin typeface="Helvetica" charset="0"/>
                <a:ea typeface="Helvetica" charset="0"/>
                <a:cs typeface="Helvetica" charset="0"/>
              </a:defRPr>
            </a:lvl4pPr>
            <a:lvl5pPr marL="1370366" indent="0">
              <a:buClr>
                <a:schemeClr val="accent1">
                  <a:lumMod val="75000"/>
                </a:schemeClr>
              </a:buClr>
              <a:buNone/>
              <a:defRPr sz="1199">
                <a:solidFill>
                  <a:schemeClr val="tx1">
                    <a:lumMod val="65000"/>
                    <a:lumOff val="35000"/>
                  </a:schemeClr>
                </a:solidFill>
              </a:defRPr>
            </a:lvl5pPr>
          </a:lstStyle>
          <a:p>
            <a:pPr lvl="0"/>
            <a:r>
              <a:rPr lang="en-US" dirty="0" smtClean="0"/>
              <a:t>Edit content/bullets</a:t>
            </a:r>
          </a:p>
          <a:p>
            <a:pPr lvl="1"/>
            <a:r>
              <a:rPr lang="en-US" dirty="0" smtClean="0"/>
              <a:t>First bullet level</a:t>
            </a:r>
          </a:p>
          <a:p>
            <a:pPr lvl="2"/>
            <a:r>
              <a:rPr lang="en-US" dirty="0" smtClean="0"/>
              <a:t>Second level</a:t>
            </a:r>
          </a:p>
          <a:p>
            <a:pPr lvl="3"/>
            <a:r>
              <a:rPr lang="en-US" dirty="0" smtClean="0"/>
              <a:t>Third level</a:t>
            </a:r>
          </a:p>
        </p:txBody>
      </p:sp>
      <p:sp>
        <p:nvSpPr>
          <p:cNvPr id="6" name="TextBox 5"/>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smtClean="0">
                <a:solidFill>
                  <a:schemeClr val="tx1">
                    <a:lumMod val="65000"/>
                    <a:lumOff val="35000"/>
                  </a:schemeClr>
                </a:solidFill>
                <a:latin typeface="+mn-lt"/>
                <a:ea typeface="+mn-ea"/>
                <a:cs typeface="+mn-cs"/>
              </a:rPr>
              <a:t>© 2007-2016 Syncplicity LLC. All Rights Reserved.</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443" y="2605521"/>
            <a:ext cx="3747285" cy="2498190"/>
          </a:xfrm>
          <a:prstGeom prst="rect">
            <a:avLst/>
          </a:prstGeom>
        </p:spPr>
      </p:pic>
    </p:spTree>
    <p:extLst>
      <p:ext uri="{BB962C8B-B14F-4D97-AF65-F5344CB8AC3E}">
        <p14:creationId xmlns:p14="http://schemas.microsoft.com/office/powerpoint/2010/main" val="151011890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50866" y="2138200"/>
            <a:ext cx="3749096" cy="797577"/>
          </a:xfrm>
          <a:prstGeom prst="rect">
            <a:avLst/>
          </a:prstGeom>
        </p:spPr>
      </p:pic>
    </p:spTree>
    <p:extLst>
      <p:ext uri="{BB962C8B-B14F-4D97-AF65-F5344CB8AC3E}">
        <p14:creationId xmlns:p14="http://schemas.microsoft.com/office/powerpoint/2010/main" val="1211567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One Content Map">
    <p:spTree>
      <p:nvGrpSpPr>
        <p:cNvPr id="1" name=""/>
        <p:cNvGrpSpPr/>
        <p:nvPr/>
      </p:nvGrpSpPr>
      <p:grpSpPr>
        <a:xfrm>
          <a:off x="0" y="0"/>
          <a:ext cx="0" cy="0"/>
          <a:chOff x="0" y="0"/>
          <a:chExt cx="0" cy="0"/>
        </a:xfrm>
      </p:grpSpPr>
      <p:sp>
        <p:nvSpPr>
          <p:cNvPr id="8" name="Rectangle 7"/>
          <p:cNvSpPr/>
          <p:nvPr userDrawn="1"/>
        </p:nvSpPr>
        <p:spPr>
          <a:xfrm rot="10800000">
            <a:off x="0" y="-33306"/>
            <a:ext cx="9144000" cy="5176806"/>
          </a:xfrm>
          <a:prstGeom prst="rect">
            <a:avLst/>
          </a:prstGeom>
          <a:gradFill>
            <a:gsLst>
              <a:gs pos="0">
                <a:schemeClr val="accent1">
                  <a:lumMod val="61000"/>
                  <a:lumOff val="39000"/>
                </a:schemeClr>
              </a:gs>
              <a:gs pos="82000">
                <a:schemeClr val="bg1"/>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dirty="0"/>
              <a:t>r</a:t>
            </a:r>
          </a:p>
        </p:txBody>
      </p:sp>
      <p:sp>
        <p:nvSpPr>
          <p:cNvPr id="9" name="Freeform 6"/>
          <p:cNvSpPr>
            <a:spLocks noEditPoints="1"/>
          </p:cNvSpPr>
          <p:nvPr userDrawn="1"/>
        </p:nvSpPr>
        <p:spPr bwMode="auto">
          <a:xfrm>
            <a:off x="3022808" y="1432375"/>
            <a:ext cx="6107745" cy="3573140"/>
          </a:xfrm>
          <a:custGeom>
            <a:avLst/>
            <a:gdLst>
              <a:gd name="T0" fmla="*/ 445 w 1218"/>
              <a:gd name="T1" fmla="*/ 409 h 560"/>
              <a:gd name="T2" fmla="*/ 343 w 1218"/>
              <a:gd name="T3" fmla="*/ 558 h 560"/>
              <a:gd name="T4" fmla="*/ 317 w 1218"/>
              <a:gd name="T5" fmla="*/ 328 h 560"/>
              <a:gd name="T6" fmla="*/ 620 w 1218"/>
              <a:gd name="T7" fmla="*/ 398 h 560"/>
              <a:gd name="T8" fmla="*/ 746 w 1218"/>
              <a:gd name="T9" fmla="*/ 314 h 560"/>
              <a:gd name="T10" fmla="*/ 544 w 1218"/>
              <a:gd name="T11" fmla="*/ 239 h 560"/>
              <a:gd name="T12" fmla="*/ 1080 w 1218"/>
              <a:gd name="T13" fmla="*/ 477 h 560"/>
              <a:gd name="T14" fmla="*/ 1001 w 1218"/>
              <a:gd name="T15" fmla="*/ 404 h 560"/>
              <a:gd name="T16" fmla="*/ 267 w 1218"/>
              <a:gd name="T17" fmla="*/ 136 h 560"/>
              <a:gd name="T18" fmla="*/ 213 w 1218"/>
              <a:gd name="T19" fmla="*/ 96 h 560"/>
              <a:gd name="T20" fmla="*/ 31 w 1218"/>
              <a:gd name="T21" fmla="*/ 152 h 560"/>
              <a:gd name="T22" fmla="*/ 252 w 1218"/>
              <a:gd name="T23" fmla="*/ 301 h 560"/>
              <a:gd name="T24" fmla="*/ 306 w 1218"/>
              <a:gd name="T25" fmla="*/ 267 h 560"/>
              <a:gd name="T26" fmla="*/ 399 w 1218"/>
              <a:gd name="T27" fmla="*/ 178 h 560"/>
              <a:gd name="T28" fmla="*/ 195 w 1218"/>
              <a:gd name="T29" fmla="*/ 84 h 560"/>
              <a:gd name="T30" fmla="*/ 348 w 1218"/>
              <a:gd name="T31" fmla="*/ 111 h 560"/>
              <a:gd name="T32" fmla="*/ 326 w 1218"/>
              <a:gd name="T33" fmla="*/ 96 h 560"/>
              <a:gd name="T34" fmla="*/ 510 w 1218"/>
              <a:gd name="T35" fmla="*/ 57 h 560"/>
              <a:gd name="T36" fmla="*/ 358 w 1218"/>
              <a:gd name="T37" fmla="*/ 28 h 560"/>
              <a:gd name="T38" fmla="*/ 292 w 1218"/>
              <a:gd name="T39" fmla="*/ 279 h 560"/>
              <a:gd name="T40" fmla="*/ 373 w 1218"/>
              <a:gd name="T41" fmla="*/ 317 h 560"/>
              <a:gd name="T42" fmla="*/ 373 w 1218"/>
              <a:gd name="T43" fmla="*/ 291 h 560"/>
              <a:gd name="T44" fmla="*/ 313 w 1218"/>
              <a:gd name="T45" fmla="*/ 263 h 560"/>
              <a:gd name="T46" fmla="*/ 317 w 1218"/>
              <a:gd name="T47" fmla="*/ 90 h 560"/>
              <a:gd name="T48" fmla="*/ 185 w 1218"/>
              <a:gd name="T49" fmla="*/ 50 h 560"/>
              <a:gd name="T50" fmla="*/ 207 w 1218"/>
              <a:gd name="T51" fmla="*/ 39 h 560"/>
              <a:gd name="T52" fmla="*/ 290 w 1218"/>
              <a:gd name="T53" fmla="*/ 56 h 560"/>
              <a:gd name="T54" fmla="*/ 318 w 1218"/>
              <a:gd name="T55" fmla="*/ 35 h 560"/>
              <a:gd name="T56" fmla="*/ 15 w 1218"/>
              <a:gd name="T57" fmla="*/ 127 h 560"/>
              <a:gd name="T58" fmla="*/ 566 w 1218"/>
              <a:gd name="T59" fmla="*/ 169 h 560"/>
              <a:gd name="T60" fmla="*/ 1098 w 1218"/>
              <a:gd name="T61" fmla="*/ 71 h 560"/>
              <a:gd name="T62" fmla="*/ 846 w 1218"/>
              <a:gd name="T63" fmla="*/ 59 h 560"/>
              <a:gd name="T64" fmla="*/ 712 w 1218"/>
              <a:gd name="T65" fmla="*/ 98 h 560"/>
              <a:gd name="T66" fmla="*/ 676 w 1218"/>
              <a:gd name="T67" fmla="*/ 125 h 560"/>
              <a:gd name="T68" fmla="*/ 570 w 1218"/>
              <a:gd name="T69" fmla="*/ 175 h 560"/>
              <a:gd name="T70" fmla="*/ 604 w 1218"/>
              <a:gd name="T71" fmla="*/ 195 h 560"/>
              <a:gd name="T72" fmla="*/ 653 w 1218"/>
              <a:gd name="T73" fmla="*/ 214 h 560"/>
              <a:gd name="T74" fmla="*/ 696 w 1218"/>
              <a:gd name="T75" fmla="*/ 225 h 560"/>
              <a:gd name="T76" fmla="*/ 790 w 1218"/>
              <a:gd name="T77" fmla="*/ 268 h 560"/>
              <a:gd name="T78" fmla="*/ 897 w 1218"/>
              <a:gd name="T79" fmla="*/ 298 h 560"/>
              <a:gd name="T80" fmla="*/ 968 w 1218"/>
              <a:gd name="T81" fmla="*/ 270 h 560"/>
              <a:gd name="T82" fmla="*/ 1070 w 1218"/>
              <a:gd name="T83" fmla="*/ 130 h 560"/>
              <a:gd name="T84" fmla="*/ 1172 w 1218"/>
              <a:gd name="T85" fmla="*/ 103 h 560"/>
              <a:gd name="T86" fmla="*/ 968 w 1218"/>
              <a:gd name="T87" fmla="*/ 351 h 560"/>
              <a:gd name="T88" fmla="*/ 985 w 1218"/>
              <a:gd name="T89" fmla="*/ 383 h 560"/>
              <a:gd name="T90" fmla="*/ 1062 w 1218"/>
              <a:gd name="T91" fmla="*/ 382 h 560"/>
              <a:gd name="T92" fmla="*/ 1133 w 1218"/>
              <a:gd name="T93" fmla="*/ 434 h 560"/>
              <a:gd name="T94" fmla="*/ 1148 w 1218"/>
              <a:gd name="T95" fmla="*/ 516 h 560"/>
              <a:gd name="T96" fmla="*/ 1135 w 1218"/>
              <a:gd name="T97" fmla="*/ 406 h 560"/>
              <a:gd name="T98" fmla="*/ 994 w 1218"/>
              <a:gd name="T99" fmla="*/ 332 h 560"/>
              <a:gd name="T100" fmla="*/ 972 w 1218"/>
              <a:gd name="T101" fmla="*/ 317 h 560"/>
              <a:gd name="T102" fmla="*/ 1038 w 1218"/>
              <a:gd name="T103" fmla="*/ 231 h 560"/>
              <a:gd name="T104" fmla="*/ 1044 w 1218"/>
              <a:gd name="T105" fmla="*/ 203 h 560"/>
              <a:gd name="T106" fmla="*/ 626 w 1218"/>
              <a:gd name="T107" fmla="*/ 47 h 560"/>
              <a:gd name="T108" fmla="*/ 750 w 1218"/>
              <a:gd name="T109" fmla="*/ 69 h 560"/>
              <a:gd name="T110" fmla="*/ 780 w 1218"/>
              <a:gd name="T111" fmla="*/ 18 h 560"/>
              <a:gd name="T112" fmla="*/ 739 w 1218"/>
              <a:gd name="T113" fmla="*/ 84 h 560"/>
              <a:gd name="T114" fmla="*/ 884 w 1218"/>
              <a:gd name="T115" fmla="*/ 24 h 560"/>
              <a:gd name="T116" fmla="*/ 1069 w 1218"/>
              <a:gd name="T117" fmla="*/ 188 h 560"/>
              <a:gd name="T118" fmla="*/ 1211 w 1218"/>
              <a:gd name="T119" fmla="*/ 434 h 560"/>
              <a:gd name="T120" fmla="*/ 587 w 1218"/>
              <a:gd name="T121" fmla="*/ 211 h 560"/>
              <a:gd name="T122" fmla="*/ 405 w 1218"/>
              <a:gd name="T123" fmla="*/ 82 h 560"/>
              <a:gd name="T124" fmla="*/ 227 w 1218"/>
              <a:gd name="T125" fmla="*/ 5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8" h="560">
                <a:moveTo>
                  <a:pt x="317" y="328"/>
                </a:moveTo>
                <a:cubicBezTo>
                  <a:pt x="315" y="323"/>
                  <a:pt x="323" y="323"/>
                  <a:pt x="323" y="320"/>
                </a:cubicBezTo>
                <a:cubicBezTo>
                  <a:pt x="324" y="317"/>
                  <a:pt x="328" y="317"/>
                  <a:pt x="330" y="317"/>
                </a:cubicBezTo>
                <a:cubicBezTo>
                  <a:pt x="333" y="317"/>
                  <a:pt x="333" y="313"/>
                  <a:pt x="335" y="313"/>
                </a:cubicBezTo>
                <a:cubicBezTo>
                  <a:pt x="337" y="313"/>
                  <a:pt x="336" y="315"/>
                  <a:pt x="335" y="318"/>
                </a:cubicBezTo>
                <a:cubicBezTo>
                  <a:pt x="334" y="321"/>
                  <a:pt x="333" y="323"/>
                  <a:pt x="336" y="323"/>
                </a:cubicBezTo>
                <a:cubicBezTo>
                  <a:pt x="339" y="324"/>
                  <a:pt x="338" y="320"/>
                  <a:pt x="339" y="317"/>
                </a:cubicBezTo>
                <a:cubicBezTo>
                  <a:pt x="339" y="315"/>
                  <a:pt x="344" y="315"/>
                  <a:pt x="347" y="317"/>
                </a:cubicBezTo>
                <a:cubicBezTo>
                  <a:pt x="349" y="320"/>
                  <a:pt x="353" y="317"/>
                  <a:pt x="353" y="319"/>
                </a:cubicBezTo>
                <a:cubicBezTo>
                  <a:pt x="353" y="321"/>
                  <a:pt x="360" y="319"/>
                  <a:pt x="364" y="319"/>
                </a:cubicBezTo>
                <a:cubicBezTo>
                  <a:pt x="368" y="319"/>
                  <a:pt x="368" y="324"/>
                  <a:pt x="373" y="325"/>
                </a:cubicBezTo>
                <a:cubicBezTo>
                  <a:pt x="378" y="327"/>
                  <a:pt x="378" y="329"/>
                  <a:pt x="379" y="331"/>
                </a:cubicBezTo>
                <a:cubicBezTo>
                  <a:pt x="381" y="332"/>
                  <a:pt x="384" y="334"/>
                  <a:pt x="392" y="335"/>
                </a:cubicBezTo>
                <a:cubicBezTo>
                  <a:pt x="401" y="335"/>
                  <a:pt x="405" y="339"/>
                  <a:pt x="405" y="343"/>
                </a:cubicBezTo>
                <a:cubicBezTo>
                  <a:pt x="405" y="347"/>
                  <a:pt x="407" y="346"/>
                  <a:pt x="409" y="348"/>
                </a:cubicBezTo>
                <a:cubicBezTo>
                  <a:pt x="411" y="350"/>
                  <a:pt x="407" y="353"/>
                  <a:pt x="405" y="355"/>
                </a:cubicBezTo>
                <a:cubicBezTo>
                  <a:pt x="402" y="357"/>
                  <a:pt x="404" y="358"/>
                  <a:pt x="407" y="356"/>
                </a:cubicBezTo>
                <a:cubicBezTo>
                  <a:pt x="410" y="354"/>
                  <a:pt x="413" y="355"/>
                  <a:pt x="415" y="356"/>
                </a:cubicBezTo>
                <a:cubicBezTo>
                  <a:pt x="416" y="357"/>
                  <a:pt x="420" y="358"/>
                  <a:pt x="421" y="358"/>
                </a:cubicBezTo>
                <a:cubicBezTo>
                  <a:pt x="423" y="358"/>
                  <a:pt x="427" y="358"/>
                  <a:pt x="427" y="361"/>
                </a:cubicBezTo>
                <a:cubicBezTo>
                  <a:pt x="427" y="365"/>
                  <a:pt x="428" y="364"/>
                  <a:pt x="429" y="364"/>
                </a:cubicBezTo>
                <a:cubicBezTo>
                  <a:pt x="430" y="363"/>
                  <a:pt x="432" y="362"/>
                  <a:pt x="434" y="365"/>
                </a:cubicBezTo>
                <a:cubicBezTo>
                  <a:pt x="435" y="367"/>
                  <a:pt x="439" y="364"/>
                  <a:pt x="441" y="364"/>
                </a:cubicBezTo>
                <a:cubicBezTo>
                  <a:pt x="443" y="364"/>
                  <a:pt x="445" y="367"/>
                  <a:pt x="447" y="370"/>
                </a:cubicBezTo>
                <a:cubicBezTo>
                  <a:pt x="449" y="372"/>
                  <a:pt x="452" y="374"/>
                  <a:pt x="454" y="372"/>
                </a:cubicBezTo>
                <a:cubicBezTo>
                  <a:pt x="457" y="371"/>
                  <a:pt x="460" y="374"/>
                  <a:pt x="459" y="381"/>
                </a:cubicBezTo>
                <a:cubicBezTo>
                  <a:pt x="459" y="389"/>
                  <a:pt x="456" y="388"/>
                  <a:pt x="454" y="391"/>
                </a:cubicBezTo>
                <a:cubicBezTo>
                  <a:pt x="452" y="394"/>
                  <a:pt x="451" y="396"/>
                  <a:pt x="447" y="399"/>
                </a:cubicBezTo>
                <a:cubicBezTo>
                  <a:pt x="443" y="402"/>
                  <a:pt x="445" y="405"/>
                  <a:pt x="445" y="409"/>
                </a:cubicBezTo>
                <a:cubicBezTo>
                  <a:pt x="445" y="412"/>
                  <a:pt x="445" y="418"/>
                  <a:pt x="443" y="421"/>
                </a:cubicBezTo>
                <a:cubicBezTo>
                  <a:pt x="440" y="424"/>
                  <a:pt x="438" y="427"/>
                  <a:pt x="438" y="430"/>
                </a:cubicBezTo>
                <a:cubicBezTo>
                  <a:pt x="438" y="433"/>
                  <a:pt x="433" y="434"/>
                  <a:pt x="432" y="434"/>
                </a:cubicBezTo>
                <a:cubicBezTo>
                  <a:pt x="431" y="434"/>
                  <a:pt x="428" y="433"/>
                  <a:pt x="426" y="435"/>
                </a:cubicBezTo>
                <a:cubicBezTo>
                  <a:pt x="425" y="437"/>
                  <a:pt x="423" y="437"/>
                  <a:pt x="421" y="437"/>
                </a:cubicBezTo>
                <a:cubicBezTo>
                  <a:pt x="419" y="437"/>
                  <a:pt x="421" y="440"/>
                  <a:pt x="416" y="441"/>
                </a:cubicBezTo>
                <a:cubicBezTo>
                  <a:pt x="411" y="443"/>
                  <a:pt x="411" y="446"/>
                  <a:pt x="413" y="450"/>
                </a:cubicBezTo>
                <a:cubicBezTo>
                  <a:pt x="415" y="453"/>
                  <a:pt x="410" y="456"/>
                  <a:pt x="408" y="460"/>
                </a:cubicBezTo>
                <a:cubicBezTo>
                  <a:pt x="406" y="464"/>
                  <a:pt x="404" y="466"/>
                  <a:pt x="403" y="466"/>
                </a:cubicBezTo>
                <a:cubicBezTo>
                  <a:pt x="402" y="465"/>
                  <a:pt x="400" y="467"/>
                  <a:pt x="400" y="470"/>
                </a:cubicBezTo>
                <a:cubicBezTo>
                  <a:pt x="400" y="472"/>
                  <a:pt x="398" y="473"/>
                  <a:pt x="395" y="476"/>
                </a:cubicBezTo>
                <a:cubicBezTo>
                  <a:pt x="392" y="480"/>
                  <a:pt x="388" y="478"/>
                  <a:pt x="385" y="477"/>
                </a:cubicBezTo>
                <a:cubicBezTo>
                  <a:pt x="383" y="475"/>
                  <a:pt x="378" y="472"/>
                  <a:pt x="377" y="472"/>
                </a:cubicBezTo>
                <a:cubicBezTo>
                  <a:pt x="375" y="473"/>
                  <a:pt x="380" y="477"/>
                  <a:pt x="381" y="478"/>
                </a:cubicBezTo>
                <a:cubicBezTo>
                  <a:pt x="382" y="480"/>
                  <a:pt x="388" y="483"/>
                  <a:pt x="385" y="489"/>
                </a:cubicBezTo>
                <a:cubicBezTo>
                  <a:pt x="378" y="498"/>
                  <a:pt x="369" y="492"/>
                  <a:pt x="368" y="493"/>
                </a:cubicBezTo>
                <a:cubicBezTo>
                  <a:pt x="366" y="494"/>
                  <a:pt x="370" y="498"/>
                  <a:pt x="366" y="501"/>
                </a:cubicBezTo>
                <a:cubicBezTo>
                  <a:pt x="363" y="504"/>
                  <a:pt x="360" y="499"/>
                  <a:pt x="358" y="501"/>
                </a:cubicBezTo>
                <a:cubicBezTo>
                  <a:pt x="356" y="503"/>
                  <a:pt x="357" y="505"/>
                  <a:pt x="358" y="506"/>
                </a:cubicBezTo>
                <a:cubicBezTo>
                  <a:pt x="360" y="508"/>
                  <a:pt x="362" y="516"/>
                  <a:pt x="355" y="518"/>
                </a:cubicBezTo>
                <a:cubicBezTo>
                  <a:pt x="348" y="520"/>
                  <a:pt x="351" y="526"/>
                  <a:pt x="353" y="526"/>
                </a:cubicBezTo>
                <a:cubicBezTo>
                  <a:pt x="355" y="526"/>
                  <a:pt x="356" y="526"/>
                  <a:pt x="355" y="528"/>
                </a:cubicBezTo>
                <a:cubicBezTo>
                  <a:pt x="355" y="530"/>
                  <a:pt x="351" y="536"/>
                  <a:pt x="346" y="539"/>
                </a:cubicBezTo>
                <a:cubicBezTo>
                  <a:pt x="341" y="542"/>
                  <a:pt x="344" y="545"/>
                  <a:pt x="345" y="546"/>
                </a:cubicBezTo>
                <a:cubicBezTo>
                  <a:pt x="347" y="547"/>
                  <a:pt x="346" y="550"/>
                  <a:pt x="348" y="552"/>
                </a:cubicBezTo>
                <a:cubicBezTo>
                  <a:pt x="349" y="554"/>
                  <a:pt x="352" y="555"/>
                  <a:pt x="355" y="556"/>
                </a:cubicBezTo>
                <a:cubicBezTo>
                  <a:pt x="359" y="556"/>
                  <a:pt x="360" y="558"/>
                  <a:pt x="357" y="558"/>
                </a:cubicBezTo>
                <a:cubicBezTo>
                  <a:pt x="354" y="559"/>
                  <a:pt x="351" y="560"/>
                  <a:pt x="349" y="559"/>
                </a:cubicBezTo>
                <a:cubicBezTo>
                  <a:pt x="348" y="558"/>
                  <a:pt x="345" y="558"/>
                  <a:pt x="343" y="558"/>
                </a:cubicBezTo>
                <a:cubicBezTo>
                  <a:pt x="334" y="558"/>
                  <a:pt x="335" y="556"/>
                  <a:pt x="333" y="555"/>
                </a:cubicBezTo>
                <a:cubicBezTo>
                  <a:pt x="331" y="554"/>
                  <a:pt x="331" y="547"/>
                  <a:pt x="331" y="547"/>
                </a:cubicBezTo>
                <a:cubicBezTo>
                  <a:pt x="331" y="546"/>
                  <a:pt x="328" y="539"/>
                  <a:pt x="328" y="534"/>
                </a:cubicBezTo>
                <a:cubicBezTo>
                  <a:pt x="327" y="530"/>
                  <a:pt x="328" y="525"/>
                  <a:pt x="329" y="524"/>
                </a:cubicBezTo>
                <a:cubicBezTo>
                  <a:pt x="330" y="523"/>
                  <a:pt x="332" y="522"/>
                  <a:pt x="331" y="520"/>
                </a:cubicBezTo>
                <a:cubicBezTo>
                  <a:pt x="331" y="518"/>
                  <a:pt x="331" y="518"/>
                  <a:pt x="332" y="515"/>
                </a:cubicBezTo>
                <a:cubicBezTo>
                  <a:pt x="332" y="513"/>
                  <a:pt x="334" y="509"/>
                  <a:pt x="332" y="507"/>
                </a:cubicBezTo>
                <a:cubicBezTo>
                  <a:pt x="330" y="505"/>
                  <a:pt x="328" y="502"/>
                  <a:pt x="329" y="501"/>
                </a:cubicBezTo>
                <a:cubicBezTo>
                  <a:pt x="329" y="500"/>
                  <a:pt x="331" y="496"/>
                  <a:pt x="331" y="495"/>
                </a:cubicBezTo>
                <a:cubicBezTo>
                  <a:pt x="331" y="493"/>
                  <a:pt x="330" y="488"/>
                  <a:pt x="334" y="479"/>
                </a:cubicBezTo>
                <a:cubicBezTo>
                  <a:pt x="337" y="470"/>
                  <a:pt x="337" y="463"/>
                  <a:pt x="336" y="461"/>
                </a:cubicBezTo>
                <a:cubicBezTo>
                  <a:pt x="336" y="459"/>
                  <a:pt x="336" y="455"/>
                  <a:pt x="337" y="454"/>
                </a:cubicBezTo>
                <a:cubicBezTo>
                  <a:pt x="338" y="453"/>
                  <a:pt x="339" y="451"/>
                  <a:pt x="339" y="448"/>
                </a:cubicBezTo>
                <a:cubicBezTo>
                  <a:pt x="339" y="445"/>
                  <a:pt x="340" y="431"/>
                  <a:pt x="341" y="423"/>
                </a:cubicBezTo>
                <a:cubicBezTo>
                  <a:pt x="342" y="415"/>
                  <a:pt x="337" y="414"/>
                  <a:pt x="334" y="413"/>
                </a:cubicBezTo>
                <a:cubicBezTo>
                  <a:pt x="332" y="412"/>
                  <a:pt x="327" y="408"/>
                  <a:pt x="326" y="408"/>
                </a:cubicBezTo>
                <a:cubicBezTo>
                  <a:pt x="325" y="407"/>
                  <a:pt x="320" y="404"/>
                  <a:pt x="320" y="401"/>
                </a:cubicBezTo>
                <a:cubicBezTo>
                  <a:pt x="321" y="398"/>
                  <a:pt x="316" y="391"/>
                  <a:pt x="315" y="389"/>
                </a:cubicBezTo>
                <a:cubicBezTo>
                  <a:pt x="314" y="387"/>
                  <a:pt x="311" y="380"/>
                  <a:pt x="309" y="379"/>
                </a:cubicBezTo>
                <a:cubicBezTo>
                  <a:pt x="308" y="378"/>
                  <a:pt x="306" y="373"/>
                  <a:pt x="304" y="372"/>
                </a:cubicBezTo>
                <a:cubicBezTo>
                  <a:pt x="303" y="371"/>
                  <a:pt x="304" y="368"/>
                  <a:pt x="307" y="367"/>
                </a:cubicBezTo>
                <a:cubicBezTo>
                  <a:pt x="310" y="366"/>
                  <a:pt x="309" y="362"/>
                  <a:pt x="306" y="361"/>
                </a:cubicBezTo>
                <a:cubicBezTo>
                  <a:pt x="304" y="360"/>
                  <a:pt x="304" y="357"/>
                  <a:pt x="305" y="356"/>
                </a:cubicBezTo>
                <a:cubicBezTo>
                  <a:pt x="306" y="355"/>
                  <a:pt x="309" y="352"/>
                  <a:pt x="309" y="351"/>
                </a:cubicBezTo>
                <a:cubicBezTo>
                  <a:pt x="310" y="351"/>
                  <a:pt x="313" y="350"/>
                  <a:pt x="313" y="348"/>
                </a:cubicBezTo>
                <a:cubicBezTo>
                  <a:pt x="313" y="347"/>
                  <a:pt x="314" y="346"/>
                  <a:pt x="315" y="345"/>
                </a:cubicBezTo>
                <a:cubicBezTo>
                  <a:pt x="316" y="344"/>
                  <a:pt x="319" y="341"/>
                  <a:pt x="318" y="339"/>
                </a:cubicBezTo>
                <a:cubicBezTo>
                  <a:pt x="316" y="338"/>
                  <a:pt x="318" y="336"/>
                  <a:pt x="319" y="335"/>
                </a:cubicBezTo>
                <a:cubicBezTo>
                  <a:pt x="320" y="332"/>
                  <a:pt x="318" y="332"/>
                  <a:pt x="317" y="328"/>
                </a:cubicBezTo>
                <a:close/>
                <a:moveTo>
                  <a:pt x="544" y="239"/>
                </a:moveTo>
                <a:cubicBezTo>
                  <a:pt x="542" y="241"/>
                  <a:pt x="540" y="245"/>
                  <a:pt x="542" y="246"/>
                </a:cubicBezTo>
                <a:cubicBezTo>
                  <a:pt x="544" y="247"/>
                  <a:pt x="544" y="249"/>
                  <a:pt x="541" y="252"/>
                </a:cubicBezTo>
                <a:cubicBezTo>
                  <a:pt x="538" y="254"/>
                  <a:pt x="537" y="256"/>
                  <a:pt x="535" y="256"/>
                </a:cubicBezTo>
                <a:cubicBezTo>
                  <a:pt x="533" y="255"/>
                  <a:pt x="531" y="254"/>
                  <a:pt x="528" y="261"/>
                </a:cubicBezTo>
                <a:cubicBezTo>
                  <a:pt x="525" y="267"/>
                  <a:pt x="519" y="278"/>
                  <a:pt x="517" y="279"/>
                </a:cubicBezTo>
                <a:cubicBezTo>
                  <a:pt x="516" y="280"/>
                  <a:pt x="516" y="283"/>
                  <a:pt x="518" y="284"/>
                </a:cubicBezTo>
                <a:cubicBezTo>
                  <a:pt x="520" y="284"/>
                  <a:pt x="520" y="287"/>
                  <a:pt x="520" y="289"/>
                </a:cubicBezTo>
                <a:cubicBezTo>
                  <a:pt x="520" y="291"/>
                  <a:pt x="523" y="296"/>
                  <a:pt x="520" y="299"/>
                </a:cubicBezTo>
                <a:cubicBezTo>
                  <a:pt x="516" y="302"/>
                  <a:pt x="513" y="304"/>
                  <a:pt x="515" y="305"/>
                </a:cubicBezTo>
                <a:cubicBezTo>
                  <a:pt x="517" y="306"/>
                  <a:pt x="519" y="311"/>
                  <a:pt x="519" y="313"/>
                </a:cubicBezTo>
                <a:cubicBezTo>
                  <a:pt x="519" y="315"/>
                  <a:pt x="523" y="317"/>
                  <a:pt x="525" y="319"/>
                </a:cubicBezTo>
                <a:cubicBezTo>
                  <a:pt x="528" y="320"/>
                  <a:pt x="531" y="323"/>
                  <a:pt x="530" y="325"/>
                </a:cubicBezTo>
                <a:cubicBezTo>
                  <a:pt x="529" y="326"/>
                  <a:pt x="530" y="328"/>
                  <a:pt x="532" y="330"/>
                </a:cubicBezTo>
                <a:cubicBezTo>
                  <a:pt x="535" y="331"/>
                  <a:pt x="543" y="336"/>
                  <a:pt x="544" y="337"/>
                </a:cubicBezTo>
                <a:cubicBezTo>
                  <a:pt x="545" y="339"/>
                  <a:pt x="546" y="340"/>
                  <a:pt x="551" y="340"/>
                </a:cubicBezTo>
                <a:cubicBezTo>
                  <a:pt x="556" y="340"/>
                  <a:pt x="564" y="338"/>
                  <a:pt x="568" y="338"/>
                </a:cubicBezTo>
                <a:cubicBezTo>
                  <a:pt x="571" y="338"/>
                  <a:pt x="574" y="337"/>
                  <a:pt x="576" y="336"/>
                </a:cubicBezTo>
                <a:cubicBezTo>
                  <a:pt x="577" y="335"/>
                  <a:pt x="579" y="333"/>
                  <a:pt x="584" y="333"/>
                </a:cubicBezTo>
                <a:cubicBezTo>
                  <a:pt x="589" y="333"/>
                  <a:pt x="592" y="334"/>
                  <a:pt x="592" y="337"/>
                </a:cubicBezTo>
                <a:cubicBezTo>
                  <a:pt x="593" y="339"/>
                  <a:pt x="593" y="340"/>
                  <a:pt x="599" y="340"/>
                </a:cubicBezTo>
                <a:cubicBezTo>
                  <a:pt x="606" y="339"/>
                  <a:pt x="606" y="341"/>
                  <a:pt x="608" y="342"/>
                </a:cubicBezTo>
                <a:cubicBezTo>
                  <a:pt x="609" y="344"/>
                  <a:pt x="608" y="349"/>
                  <a:pt x="608" y="352"/>
                </a:cubicBezTo>
                <a:cubicBezTo>
                  <a:pt x="608" y="354"/>
                  <a:pt x="602" y="356"/>
                  <a:pt x="605" y="359"/>
                </a:cubicBezTo>
                <a:cubicBezTo>
                  <a:pt x="608" y="362"/>
                  <a:pt x="613" y="367"/>
                  <a:pt x="613" y="369"/>
                </a:cubicBezTo>
                <a:cubicBezTo>
                  <a:pt x="613" y="371"/>
                  <a:pt x="618" y="372"/>
                  <a:pt x="618" y="375"/>
                </a:cubicBezTo>
                <a:cubicBezTo>
                  <a:pt x="618" y="378"/>
                  <a:pt x="622" y="382"/>
                  <a:pt x="621" y="385"/>
                </a:cubicBezTo>
                <a:cubicBezTo>
                  <a:pt x="620" y="388"/>
                  <a:pt x="621" y="390"/>
                  <a:pt x="622" y="392"/>
                </a:cubicBezTo>
                <a:cubicBezTo>
                  <a:pt x="624" y="393"/>
                  <a:pt x="622" y="396"/>
                  <a:pt x="620" y="398"/>
                </a:cubicBezTo>
                <a:cubicBezTo>
                  <a:pt x="617" y="400"/>
                  <a:pt x="616" y="405"/>
                  <a:pt x="615" y="409"/>
                </a:cubicBezTo>
                <a:cubicBezTo>
                  <a:pt x="615" y="414"/>
                  <a:pt x="614" y="418"/>
                  <a:pt x="617" y="420"/>
                </a:cubicBezTo>
                <a:cubicBezTo>
                  <a:pt x="620" y="421"/>
                  <a:pt x="621" y="425"/>
                  <a:pt x="621" y="426"/>
                </a:cubicBezTo>
                <a:cubicBezTo>
                  <a:pt x="621" y="427"/>
                  <a:pt x="626" y="429"/>
                  <a:pt x="625" y="435"/>
                </a:cubicBezTo>
                <a:cubicBezTo>
                  <a:pt x="624" y="440"/>
                  <a:pt x="624" y="446"/>
                  <a:pt x="628" y="450"/>
                </a:cubicBezTo>
                <a:cubicBezTo>
                  <a:pt x="632" y="454"/>
                  <a:pt x="633" y="458"/>
                  <a:pt x="633" y="460"/>
                </a:cubicBezTo>
                <a:cubicBezTo>
                  <a:pt x="633" y="463"/>
                  <a:pt x="633" y="464"/>
                  <a:pt x="635" y="464"/>
                </a:cubicBezTo>
                <a:cubicBezTo>
                  <a:pt x="637" y="465"/>
                  <a:pt x="638" y="467"/>
                  <a:pt x="636" y="469"/>
                </a:cubicBezTo>
                <a:cubicBezTo>
                  <a:pt x="634" y="470"/>
                  <a:pt x="636" y="472"/>
                  <a:pt x="637" y="473"/>
                </a:cubicBezTo>
                <a:cubicBezTo>
                  <a:pt x="639" y="475"/>
                  <a:pt x="640" y="480"/>
                  <a:pt x="645" y="478"/>
                </a:cubicBezTo>
                <a:cubicBezTo>
                  <a:pt x="649" y="476"/>
                  <a:pt x="655" y="475"/>
                  <a:pt x="658" y="475"/>
                </a:cubicBezTo>
                <a:cubicBezTo>
                  <a:pt x="661" y="475"/>
                  <a:pt x="668" y="476"/>
                  <a:pt x="673" y="468"/>
                </a:cubicBezTo>
                <a:cubicBezTo>
                  <a:pt x="679" y="460"/>
                  <a:pt x="687" y="450"/>
                  <a:pt x="687" y="449"/>
                </a:cubicBezTo>
                <a:cubicBezTo>
                  <a:pt x="688" y="448"/>
                  <a:pt x="690" y="446"/>
                  <a:pt x="687" y="446"/>
                </a:cubicBezTo>
                <a:cubicBezTo>
                  <a:pt x="683" y="445"/>
                  <a:pt x="686" y="442"/>
                  <a:pt x="688" y="441"/>
                </a:cubicBezTo>
                <a:cubicBezTo>
                  <a:pt x="690" y="441"/>
                  <a:pt x="695" y="442"/>
                  <a:pt x="697" y="439"/>
                </a:cubicBezTo>
                <a:cubicBezTo>
                  <a:pt x="699" y="436"/>
                  <a:pt x="696" y="432"/>
                  <a:pt x="696" y="429"/>
                </a:cubicBezTo>
                <a:cubicBezTo>
                  <a:pt x="695" y="427"/>
                  <a:pt x="692" y="424"/>
                  <a:pt x="692" y="423"/>
                </a:cubicBezTo>
                <a:cubicBezTo>
                  <a:pt x="692" y="421"/>
                  <a:pt x="694" y="421"/>
                  <a:pt x="697" y="420"/>
                </a:cubicBezTo>
                <a:cubicBezTo>
                  <a:pt x="701" y="418"/>
                  <a:pt x="703" y="416"/>
                  <a:pt x="704" y="414"/>
                </a:cubicBezTo>
                <a:cubicBezTo>
                  <a:pt x="705" y="413"/>
                  <a:pt x="713" y="413"/>
                  <a:pt x="713" y="407"/>
                </a:cubicBezTo>
                <a:cubicBezTo>
                  <a:pt x="714" y="401"/>
                  <a:pt x="713" y="392"/>
                  <a:pt x="710" y="387"/>
                </a:cubicBezTo>
                <a:cubicBezTo>
                  <a:pt x="708" y="383"/>
                  <a:pt x="707" y="380"/>
                  <a:pt x="708" y="377"/>
                </a:cubicBezTo>
                <a:cubicBezTo>
                  <a:pt x="708" y="374"/>
                  <a:pt x="708" y="367"/>
                  <a:pt x="711" y="364"/>
                </a:cubicBezTo>
                <a:cubicBezTo>
                  <a:pt x="714" y="361"/>
                  <a:pt x="719" y="357"/>
                  <a:pt x="723" y="353"/>
                </a:cubicBezTo>
                <a:cubicBezTo>
                  <a:pt x="727" y="349"/>
                  <a:pt x="734" y="344"/>
                  <a:pt x="737" y="340"/>
                </a:cubicBezTo>
                <a:cubicBezTo>
                  <a:pt x="740" y="336"/>
                  <a:pt x="741" y="331"/>
                  <a:pt x="742" y="329"/>
                </a:cubicBezTo>
                <a:cubicBezTo>
                  <a:pt x="744" y="326"/>
                  <a:pt x="749" y="321"/>
                  <a:pt x="749" y="318"/>
                </a:cubicBezTo>
                <a:cubicBezTo>
                  <a:pt x="750" y="315"/>
                  <a:pt x="750" y="312"/>
                  <a:pt x="746" y="314"/>
                </a:cubicBezTo>
                <a:cubicBezTo>
                  <a:pt x="741" y="315"/>
                  <a:pt x="735" y="315"/>
                  <a:pt x="732" y="316"/>
                </a:cubicBezTo>
                <a:cubicBezTo>
                  <a:pt x="728" y="318"/>
                  <a:pt x="724" y="321"/>
                  <a:pt x="722" y="315"/>
                </a:cubicBezTo>
                <a:cubicBezTo>
                  <a:pt x="720" y="309"/>
                  <a:pt x="718" y="308"/>
                  <a:pt x="715" y="305"/>
                </a:cubicBezTo>
                <a:cubicBezTo>
                  <a:pt x="712" y="302"/>
                  <a:pt x="708" y="299"/>
                  <a:pt x="708" y="296"/>
                </a:cubicBezTo>
                <a:cubicBezTo>
                  <a:pt x="707" y="293"/>
                  <a:pt x="704" y="291"/>
                  <a:pt x="703" y="290"/>
                </a:cubicBezTo>
                <a:cubicBezTo>
                  <a:pt x="702" y="289"/>
                  <a:pt x="701" y="284"/>
                  <a:pt x="701" y="281"/>
                </a:cubicBezTo>
                <a:cubicBezTo>
                  <a:pt x="701" y="279"/>
                  <a:pt x="700" y="277"/>
                  <a:pt x="697" y="276"/>
                </a:cubicBezTo>
                <a:cubicBezTo>
                  <a:pt x="695" y="275"/>
                  <a:pt x="695" y="273"/>
                  <a:pt x="695" y="270"/>
                </a:cubicBezTo>
                <a:cubicBezTo>
                  <a:pt x="694" y="268"/>
                  <a:pt x="693" y="263"/>
                  <a:pt x="691" y="262"/>
                </a:cubicBezTo>
                <a:cubicBezTo>
                  <a:pt x="688" y="260"/>
                  <a:pt x="683" y="254"/>
                  <a:pt x="685" y="252"/>
                </a:cubicBezTo>
                <a:cubicBezTo>
                  <a:pt x="686" y="251"/>
                  <a:pt x="689" y="255"/>
                  <a:pt x="690" y="256"/>
                </a:cubicBezTo>
                <a:cubicBezTo>
                  <a:pt x="692" y="257"/>
                  <a:pt x="693" y="255"/>
                  <a:pt x="693" y="251"/>
                </a:cubicBezTo>
                <a:cubicBezTo>
                  <a:pt x="694" y="247"/>
                  <a:pt x="691" y="243"/>
                  <a:pt x="687" y="243"/>
                </a:cubicBezTo>
                <a:cubicBezTo>
                  <a:pt x="683" y="243"/>
                  <a:pt x="679" y="243"/>
                  <a:pt x="677" y="244"/>
                </a:cubicBezTo>
                <a:cubicBezTo>
                  <a:pt x="674" y="246"/>
                  <a:pt x="673" y="246"/>
                  <a:pt x="668" y="245"/>
                </a:cubicBezTo>
                <a:cubicBezTo>
                  <a:pt x="662" y="244"/>
                  <a:pt x="654" y="239"/>
                  <a:pt x="651" y="238"/>
                </a:cubicBezTo>
                <a:cubicBezTo>
                  <a:pt x="647" y="238"/>
                  <a:pt x="643" y="239"/>
                  <a:pt x="644" y="241"/>
                </a:cubicBezTo>
                <a:cubicBezTo>
                  <a:pt x="645" y="244"/>
                  <a:pt x="643" y="248"/>
                  <a:pt x="641" y="249"/>
                </a:cubicBezTo>
                <a:cubicBezTo>
                  <a:pt x="639" y="250"/>
                  <a:pt x="639" y="246"/>
                  <a:pt x="635" y="245"/>
                </a:cubicBezTo>
                <a:cubicBezTo>
                  <a:pt x="632" y="245"/>
                  <a:pt x="629" y="238"/>
                  <a:pt x="623" y="238"/>
                </a:cubicBezTo>
                <a:cubicBezTo>
                  <a:pt x="617" y="238"/>
                  <a:pt x="610" y="238"/>
                  <a:pt x="609" y="235"/>
                </a:cubicBezTo>
                <a:cubicBezTo>
                  <a:pt x="608" y="232"/>
                  <a:pt x="609" y="232"/>
                  <a:pt x="611" y="232"/>
                </a:cubicBezTo>
                <a:cubicBezTo>
                  <a:pt x="612" y="232"/>
                  <a:pt x="613" y="228"/>
                  <a:pt x="612" y="228"/>
                </a:cubicBezTo>
                <a:cubicBezTo>
                  <a:pt x="611" y="227"/>
                  <a:pt x="615" y="222"/>
                  <a:pt x="611" y="222"/>
                </a:cubicBezTo>
                <a:cubicBezTo>
                  <a:pt x="607" y="222"/>
                  <a:pt x="598" y="224"/>
                  <a:pt x="592" y="224"/>
                </a:cubicBezTo>
                <a:cubicBezTo>
                  <a:pt x="586" y="223"/>
                  <a:pt x="577" y="222"/>
                  <a:pt x="573" y="227"/>
                </a:cubicBezTo>
                <a:cubicBezTo>
                  <a:pt x="568" y="232"/>
                  <a:pt x="562" y="230"/>
                  <a:pt x="560" y="230"/>
                </a:cubicBezTo>
                <a:cubicBezTo>
                  <a:pt x="557" y="230"/>
                  <a:pt x="554" y="230"/>
                  <a:pt x="551" y="234"/>
                </a:cubicBezTo>
                <a:cubicBezTo>
                  <a:pt x="548" y="238"/>
                  <a:pt x="546" y="237"/>
                  <a:pt x="544" y="239"/>
                </a:cubicBezTo>
                <a:close/>
                <a:moveTo>
                  <a:pt x="960" y="428"/>
                </a:moveTo>
                <a:cubicBezTo>
                  <a:pt x="958" y="429"/>
                  <a:pt x="952" y="430"/>
                  <a:pt x="953" y="432"/>
                </a:cubicBezTo>
                <a:cubicBezTo>
                  <a:pt x="954" y="435"/>
                  <a:pt x="952" y="437"/>
                  <a:pt x="952" y="437"/>
                </a:cubicBezTo>
                <a:cubicBezTo>
                  <a:pt x="952" y="437"/>
                  <a:pt x="953" y="439"/>
                  <a:pt x="954" y="440"/>
                </a:cubicBezTo>
                <a:cubicBezTo>
                  <a:pt x="954" y="442"/>
                  <a:pt x="952" y="445"/>
                  <a:pt x="954" y="449"/>
                </a:cubicBezTo>
                <a:cubicBezTo>
                  <a:pt x="956" y="453"/>
                  <a:pt x="960" y="462"/>
                  <a:pt x="960" y="468"/>
                </a:cubicBezTo>
                <a:cubicBezTo>
                  <a:pt x="960" y="473"/>
                  <a:pt x="960" y="475"/>
                  <a:pt x="962" y="476"/>
                </a:cubicBezTo>
                <a:cubicBezTo>
                  <a:pt x="965" y="477"/>
                  <a:pt x="969" y="477"/>
                  <a:pt x="970" y="475"/>
                </a:cubicBezTo>
                <a:cubicBezTo>
                  <a:pt x="972" y="473"/>
                  <a:pt x="976" y="472"/>
                  <a:pt x="978" y="472"/>
                </a:cubicBezTo>
                <a:cubicBezTo>
                  <a:pt x="981" y="472"/>
                  <a:pt x="986" y="474"/>
                  <a:pt x="988" y="471"/>
                </a:cubicBezTo>
                <a:cubicBezTo>
                  <a:pt x="990" y="469"/>
                  <a:pt x="996" y="467"/>
                  <a:pt x="998" y="466"/>
                </a:cubicBezTo>
                <a:cubicBezTo>
                  <a:pt x="1000" y="466"/>
                  <a:pt x="1006" y="465"/>
                  <a:pt x="1009" y="465"/>
                </a:cubicBezTo>
                <a:cubicBezTo>
                  <a:pt x="1011" y="464"/>
                  <a:pt x="1016" y="464"/>
                  <a:pt x="1017" y="465"/>
                </a:cubicBezTo>
                <a:cubicBezTo>
                  <a:pt x="1017" y="466"/>
                  <a:pt x="1021" y="465"/>
                  <a:pt x="1023" y="467"/>
                </a:cubicBezTo>
                <a:cubicBezTo>
                  <a:pt x="1024" y="470"/>
                  <a:pt x="1024" y="470"/>
                  <a:pt x="1026" y="473"/>
                </a:cubicBezTo>
                <a:cubicBezTo>
                  <a:pt x="1028" y="475"/>
                  <a:pt x="1029" y="475"/>
                  <a:pt x="1030" y="473"/>
                </a:cubicBezTo>
                <a:cubicBezTo>
                  <a:pt x="1031" y="472"/>
                  <a:pt x="1033" y="472"/>
                  <a:pt x="1033" y="471"/>
                </a:cubicBezTo>
                <a:cubicBezTo>
                  <a:pt x="1034" y="471"/>
                  <a:pt x="1035" y="469"/>
                  <a:pt x="1036" y="472"/>
                </a:cubicBezTo>
                <a:cubicBezTo>
                  <a:pt x="1036" y="475"/>
                  <a:pt x="1037" y="476"/>
                  <a:pt x="1037" y="478"/>
                </a:cubicBezTo>
                <a:cubicBezTo>
                  <a:pt x="1037" y="479"/>
                  <a:pt x="1041" y="479"/>
                  <a:pt x="1042" y="481"/>
                </a:cubicBezTo>
                <a:cubicBezTo>
                  <a:pt x="1043" y="483"/>
                  <a:pt x="1042" y="486"/>
                  <a:pt x="1046" y="488"/>
                </a:cubicBezTo>
                <a:cubicBezTo>
                  <a:pt x="1049" y="490"/>
                  <a:pt x="1053" y="491"/>
                  <a:pt x="1054" y="492"/>
                </a:cubicBezTo>
                <a:cubicBezTo>
                  <a:pt x="1055" y="493"/>
                  <a:pt x="1056" y="492"/>
                  <a:pt x="1058" y="490"/>
                </a:cubicBezTo>
                <a:cubicBezTo>
                  <a:pt x="1060" y="488"/>
                  <a:pt x="1059" y="488"/>
                  <a:pt x="1062" y="490"/>
                </a:cubicBezTo>
                <a:cubicBezTo>
                  <a:pt x="1065" y="493"/>
                  <a:pt x="1065" y="494"/>
                  <a:pt x="1067" y="492"/>
                </a:cubicBezTo>
                <a:cubicBezTo>
                  <a:pt x="1069" y="490"/>
                  <a:pt x="1068" y="488"/>
                  <a:pt x="1073" y="488"/>
                </a:cubicBezTo>
                <a:cubicBezTo>
                  <a:pt x="1077" y="488"/>
                  <a:pt x="1076" y="488"/>
                  <a:pt x="1077" y="487"/>
                </a:cubicBezTo>
                <a:cubicBezTo>
                  <a:pt x="1079" y="485"/>
                  <a:pt x="1076" y="484"/>
                  <a:pt x="1078" y="483"/>
                </a:cubicBezTo>
                <a:cubicBezTo>
                  <a:pt x="1079" y="482"/>
                  <a:pt x="1079" y="479"/>
                  <a:pt x="1080" y="477"/>
                </a:cubicBezTo>
                <a:cubicBezTo>
                  <a:pt x="1081" y="475"/>
                  <a:pt x="1082" y="471"/>
                  <a:pt x="1084" y="469"/>
                </a:cubicBezTo>
                <a:cubicBezTo>
                  <a:pt x="1086" y="468"/>
                  <a:pt x="1088" y="467"/>
                  <a:pt x="1088" y="464"/>
                </a:cubicBezTo>
                <a:cubicBezTo>
                  <a:pt x="1088" y="461"/>
                  <a:pt x="1088" y="457"/>
                  <a:pt x="1089" y="455"/>
                </a:cubicBezTo>
                <a:cubicBezTo>
                  <a:pt x="1091" y="452"/>
                  <a:pt x="1088" y="452"/>
                  <a:pt x="1088" y="450"/>
                </a:cubicBezTo>
                <a:cubicBezTo>
                  <a:pt x="1087" y="449"/>
                  <a:pt x="1089" y="444"/>
                  <a:pt x="1086" y="442"/>
                </a:cubicBezTo>
                <a:cubicBezTo>
                  <a:pt x="1084" y="440"/>
                  <a:pt x="1083" y="438"/>
                  <a:pt x="1082" y="437"/>
                </a:cubicBezTo>
                <a:cubicBezTo>
                  <a:pt x="1081" y="437"/>
                  <a:pt x="1082" y="432"/>
                  <a:pt x="1080" y="432"/>
                </a:cubicBezTo>
                <a:cubicBezTo>
                  <a:pt x="1077" y="431"/>
                  <a:pt x="1077" y="429"/>
                  <a:pt x="1076" y="427"/>
                </a:cubicBezTo>
                <a:cubicBezTo>
                  <a:pt x="1074" y="425"/>
                  <a:pt x="1074" y="424"/>
                  <a:pt x="1072" y="423"/>
                </a:cubicBezTo>
                <a:cubicBezTo>
                  <a:pt x="1070" y="422"/>
                  <a:pt x="1065" y="422"/>
                  <a:pt x="1065" y="418"/>
                </a:cubicBezTo>
                <a:cubicBezTo>
                  <a:pt x="1065" y="415"/>
                  <a:pt x="1064" y="412"/>
                  <a:pt x="1064" y="411"/>
                </a:cubicBezTo>
                <a:cubicBezTo>
                  <a:pt x="1063" y="410"/>
                  <a:pt x="1063" y="406"/>
                  <a:pt x="1061" y="404"/>
                </a:cubicBezTo>
                <a:cubicBezTo>
                  <a:pt x="1059" y="403"/>
                  <a:pt x="1057" y="407"/>
                  <a:pt x="1056" y="402"/>
                </a:cubicBezTo>
                <a:cubicBezTo>
                  <a:pt x="1056" y="398"/>
                  <a:pt x="1055" y="396"/>
                  <a:pt x="1054" y="395"/>
                </a:cubicBezTo>
                <a:cubicBezTo>
                  <a:pt x="1053" y="394"/>
                  <a:pt x="1052" y="391"/>
                  <a:pt x="1051" y="394"/>
                </a:cubicBezTo>
                <a:cubicBezTo>
                  <a:pt x="1050" y="397"/>
                  <a:pt x="1049" y="403"/>
                  <a:pt x="1049" y="405"/>
                </a:cubicBezTo>
                <a:cubicBezTo>
                  <a:pt x="1050" y="407"/>
                  <a:pt x="1049" y="409"/>
                  <a:pt x="1048" y="411"/>
                </a:cubicBezTo>
                <a:cubicBezTo>
                  <a:pt x="1047" y="412"/>
                  <a:pt x="1047" y="415"/>
                  <a:pt x="1045" y="415"/>
                </a:cubicBezTo>
                <a:cubicBezTo>
                  <a:pt x="1044" y="415"/>
                  <a:pt x="1038" y="411"/>
                  <a:pt x="1036" y="410"/>
                </a:cubicBezTo>
                <a:cubicBezTo>
                  <a:pt x="1033" y="408"/>
                  <a:pt x="1027" y="407"/>
                  <a:pt x="1028" y="405"/>
                </a:cubicBezTo>
                <a:cubicBezTo>
                  <a:pt x="1029" y="403"/>
                  <a:pt x="1031" y="401"/>
                  <a:pt x="1032" y="400"/>
                </a:cubicBezTo>
                <a:cubicBezTo>
                  <a:pt x="1032" y="398"/>
                  <a:pt x="1033" y="396"/>
                  <a:pt x="1030" y="396"/>
                </a:cubicBezTo>
                <a:cubicBezTo>
                  <a:pt x="1027" y="397"/>
                  <a:pt x="1025" y="396"/>
                  <a:pt x="1024" y="395"/>
                </a:cubicBezTo>
                <a:cubicBezTo>
                  <a:pt x="1022" y="395"/>
                  <a:pt x="1019" y="395"/>
                  <a:pt x="1019" y="396"/>
                </a:cubicBezTo>
                <a:cubicBezTo>
                  <a:pt x="1019" y="398"/>
                  <a:pt x="1016" y="397"/>
                  <a:pt x="1014" y="397"/>
                </a:cubicBezTo>
                <a:cubicBezTo>
                  <a:pt x="1013" y="397"/>
                  <a:pt x="1011" y="397"/>
                  <a:pt x="1010" y="400"/>
                </a:cubicBezTo>
                <a:cubicBezTo>
                  <a:pt x="1009" y="403"/>
                  <a:pt x="1006" y="404"/>
                  <a:pt x="1008" y="405"/>
                </a:cubicBezTo>
                <a:cubicBezTo>
                  <a:pt x="1010" y="406"/>
                  <a:pt x="1009" y="407"/>
                  <a:pt x="1007" y="406"/>
                </a:cubicBezTo>
                <a:cubicBezTo>
                  <a:pt x="1005" y="405"/>
                  <a:pt x="1002" y="405"/>
                  <a:pt x="1001" y="404"/>
                </a:cubicBezTo>
                <a:cubicBezTo>
                  <a:pt x="1001" y="402"/>
                  <a:pt x="999" y="401"/>
                  <a:pt x="997" y="402"/>
                </a:cubicBezTo>
                <a:cubicBezTo>
                  <a:pt x="995" y="404"/>
                  <a:pt x="993" y="407"/>
                  <a:pt x="991" y="408"/>
                </a:cubicBezTo>
                <a:cubicBezTo>
                  <a:pt x="989" y="410"/>
                  <a:pt x="988" y="411"/>
                  <a:pt x="988" y="412"/>
                </a:cubicBezTo>
                <a:cubicBezTo>
                  <a:pt x="988" y="412"/>
                  <a:pt x="987" y="413"/>
                  <a:pt x="985" y="412"/>
                </a:cubicBezTo>
                <a:cubicBezTo>
                  <a:pt x="984" y="411"/>
                  <a:pt x="982" y="411"/>
                  <a:pt x="982" y="415"/>
                </a:cubicBezTo>
                <a:cubicBezTo>
                  <a:pt x="982" y="418"/>
                  <a:pt x="981" y="420"/>
                  <a:pt x="979" y="421"/>
                </a:cubicBezTo>
                <a:cubicBezTo>
                  <a:pt x="976" y="422"/>
                  <a:pt x="973" y="421"/>
                  <a:pt x="971" y="423"/>
                </a:cubicBezTo>
                <a:cubicBezTo>
                  <a:pt x="969" y="425"/>
                  <a:pt x="966" y="425"/>
                  <a:pt x="965" y="425"/>
                </a:cubicBezTo>
                <a:cubicBezTo>
                  <a:pt x="964" y="425"/>
                  <a:pt x="962" y="426"/>
                  <a:pt x="960" y="428"/>
                </a:cubicBezTo>
                <a:close/>
                <a:moveTo>
                  <a:pt x="356" y="130"/>
                </a:moveTo>
                <a:cubicBezTo>
                  <a:pt x="355" y="132"/>
                  <a:pt x="354" y="136"/>
                  <a:pt x="350" y="134"/>
                </a:cubicBezTo>
                <a:cubicBezTo>
                  <a:pt x="345" y="132"/>
                  <a:pt x="343" y="131"/>
                  <a:pt x="344" y="129"/>
                </a:cubicBezTo>
                <a:cubicBezTo>
                  <a:pt x="344" y="127"/>
                  <a:pt x="346" y="122"/>
                  <a:pt x="342" y="123"/>
                </a:cubicBezTo>
                <a:cubicBezTo>
                  <a:pt x="338" y="123"/>
                  <a:pt x="336" y="121"/>
                  <a:pt x="332" y="119"/>
                </a:cubicBezTo>
                <a:cubicBezTo>
                  <a:pt x="328" y="117"/>
                  <a:pt x="321" y="116"/>
                  <a:pt x="319" y="116"/>
                </a:cubicBezTo>
                <a:cubicBezTo>
                  <a:pt x="317" y="116"/>
                  <a:pt x="318" y="117"/>
                  <a:pt x="316" y="119"/>
                </a:cubicBezTo>
                <a:cubicBezTo>
                  <a:pt x="315" y="122"/>
                  <a:pt x="312" y="124"/>
                  <a:pt x="315" y="126"/>
                </a:cubicBezTo>
                <a:cubicBezTo>
                  <a:pt x="317" y="128"/>
                  <a:pt x="317" y="130"/>
                  <a:pt x="315" y="132"/>
                </a:cubicBezTo>
                <a:cubicBezTo>
                  <a:pt x="313" y="133"/>
                  <a:pt x="313" y="134"/>
                  <a:pt x="316" y="137"/>
                </a:cubicBezTo>
                <a:cubicBezTo>
                  <a:pt x="319" y="140"/>
                  <a:pt x="321" y="144"/>
                  <a:pt x="316" y="148"/>
                </a:cubicBezTo>
                <a:cubicBezTo>
                  <a:pt x="312" y="151"/>
                  <a:pt x="309" y="151"/>
                  <a:pt x="312" y="154"/>
                </a:cubicBezTo>
                <a:cubicBezTo>
                  <a:pt x="314" y="157"/>
                  <a:pt x="315" y="160"/>
                  <a:pt x="315" y="162"/>
                </a:cubicBezTo>
                <a:cubicBezTo>
                  <a:pt x="316" y="163"/>
                  <a:pt x="314" y="165"/>
                  <a:pt x="310" y="166"/>
                </a:cubicBezTo>
                <a:cubicBezTo>
                  <a:pt x="307" y="168"/>
                  <a:pt x="305" y="164"/>
                  <a:pt x="303" y="162"/>
                </a:cubicBezTo>
                <a:cubicBezTo>
                  <a:pt x="302" y="160"/>
                  <a:pt x="303" y="156"/>
                  <a:pt x="301" y="154"/>
                </a:cubicBezTo>
                <a:cubicBezTo>
                  <a:pt x="300" y="153"/>
                  <a:pt x="299" y="152"/>
                  <a:pt x="295" y="150"/>
                </a:cubicBezTo>
                <a:cubicBezTo>
                  <a:pt x="292" y="148"/>
                  <a:pt x="282" y="144"/>
                  <a:pt x="281" y="142"/>
                </a:cubicBezTo>
                <a:cubicBezTo>
                  <a:pt x="279" y="141"/>
                  <a:pt x="274" y="140"/>
                  <a:pt x="271" y="140"/>
                </a:cubicBezTo>
                <a:cubicBezTo>
                  <a:pt x="268" y="140"/>
                  <a:pt x="267" y="139"/>
                  <a:pt x="267" y="136"/>
                </a:cubicBezTo>
                <a:cubicBezTo>
                  <a:pt x="267" y="133"/>
                  <a:pt x="266" y="133"/>
                  <a:pt x="263" y="133"/>
                </a:cubicBezTo>
                <a:cubicBezTo>
                  <a:pt x="260" y="133"/>
                  <a:pt x="260" y="130"/>
                  <a:pt x="260" y="128"/>
                </a:cubicBezTo>
                <a:cubicBezTo>
                  <a:pt x="260" y="125"/>
                  <a:pt x="261" y="122"/>
                  <a:pt x="264" y="120"/>
                </a:cubicBezTo>
                <a:cubicBezTo>
                  <a:pt x="267" y="118"/>
                  <a:pt x="268" y="114"/>
                  <a:pt x="268" y="112"/>
                </a:cubicBezTo>
                <a:cubicBezTo>
                  <a:pt x="267" y="111"/>
                  <a:pt x="268" y="110"/>
                  <a:pt x="271" y="111"/>
                </a:cubicBezTo>
                <a:cubicBezTo>
                  <a:pt x="274" y="111"/>
                  <a:pt x="277" y="110"/>
                  <a:pt x="281" y="108"/>
                </a:cubicBezTo>
                <a:cubicBezTo>
                  <a:pt x="285" y="106"/>
                  <a:pt x="286" y="100"/>
                  <a:pt x="287" y="99"/>
                </a:cubicBezTo>
                <a:cubicBezTo>
                  <a:pt x="288" y="97"/>
                  <a:pt x="289" y="95"/>
                  <a:pt x="292" y="97"/>
                </a:cubicBezTo>
                <a:cubicBezTo>
                  <a:pt x="295" y="98"/>
                  <a:pt x="299" y="98"/>
                  <a:pt x="302" y="96"/>
                </a:cubicBezTo>
                <a:cubicBezTo>
                  <a:pt x="304" y="94"/>
                  <a:pt x="303" y="92"/>
                  <a:pt x="302" y="90"/>
                </a:cubicBezTo>
                <a:cubicBezTo>
                  <a:pt x="302" y="88"/>
                  <a:pt x="303" y="87"/>
                  <a:pt x="304" y="87"/>
                </a:cubicBezTo>
                <a:cubicBezTo>
                  <a:pt x="305" y="87"/>
                  <a:pt x="306" y="84"/>
                  <a:pt x="303" y="83"/>
                </a:cubicBezTo>
                <a:cubicBezTo>
                  <a:pt x="299" y="83"/>
                  <a:pt x="298" y="83"/>
                  <a:pt x="295" y="82"/>
                </a:cubicBezTo>
                <a:cubicBezTo>
                  <a:pt x="293" y="81"/>
                  <a:pt x="291" y="84"/>
                  <a:pt x="292" y="85"/>
                </a:cubicBezTo>
                <a:cubicBezTo>
                  <a:pt x="294" y="86"/>
                  <a:pt x="290" y="87"/>
                  <a:pt x="289" y="89"/>
                </a:cubicBezTo>
                <a:cubicBezTo>
                  <a:pt x="288" y="90"/>
                  <a:pt x="288" y="94"/>
                  <a:pt x="285" y="94"/>
                </a:cubicBezTo>
                <a:cubicBezTo>
                  <a:pt x="282" y="93"/>
                  <a:pt x="281" y="88"/>
                  <a:pt x="282" y="86"/>
                </a:cubicBezTo>
                <a:cubicBezTo>
                  <a:pt x="282" y="84"/>
                  <a:pt x="280" y="82"/>
                  <a:pt x="277" y="82"/>
                </a:cubicBezTo>
                <a:cubicBezTo>
                  <a:pt x="274" y="82"/>
                  <a:pt x="271" y="83"/>
                  <a:pt x="270" y="81"/>
                </a:cubicBezTo>
                <a:cubicBezTo>
                  <a:pt x="269" y="80"/>
                  <a:pt x="274" y="78"/>
                  <a:pt x="271" y="77"/>
                </a:cubicBezTo>
                <a:cubicBezTo>
                  <a:pt x="268" y="75"/>
                  <a:pt x="261" y="70"/>
                  <a:pt x="259" y="71"/>
                </a:cubicBezTo>
                <a:cubicBezTo>
                  <a:pt x="256" y="72"/>
                  <a:pt x="252" y="78"/>
                  <a:pt x="256" y="80"/>
                </a:cubicBezTo>
                <a:cubicBezTo>
                  <a:pt x="260" y="81"/>
                  <a:pt x="267" y="84"/>
                  <a:pt x="262" y="88"/>
                </a:cubicBezTo>
                <a:cubicBezTo>
                  <a:pt x="256" y="91"/>
                  <a:pt x="261" y="93"/>
                  <a:pt x="257" y="95"/>
                </a:cubicBezTo>
                <a:cubicBezTo>
                  <a:pt x="253" y="96"/>
                  <a:pt x="255" y="92"/>
                  <a:pt x="246" y="92"/>
                </a:cubicBezTo>
                <a:cubicBezTo>
                  <a:pt x="237" y="92"/>
                  <a:pt x="234" y="91"/>
                  <a:pt x="230" y="89"/>
                </a:cubicBezTo>
                <a:cubicBezTo>
                  <a:pt x="227" y="88"/>
                  <a:pt x="220" y="88"/>
                  <a:pt x="217" y="88"/>
                </a:cubicBezTo>
                <a:cubicBezTo>
                  <a:pt x="214" y="89"/>
                  <a:pt x="214" y="91"/>
                  <a:pt x="216" y="93"/>
                </a:cubicBezTo>
                <a:cubicBezTo>
                  <a:pt x="217" y="96"/>
                  <a:pt x="213" y="96"/>
                  <a:pt x="213" y="96"/>
                </a:cubicBezTo>
                <a:cubicBezTo>
                  <a:pt x="213" y="96"/>
                  <a:pt x="206" y="92"/>
                  <a:pt x="202" y="92"/>
                </a:cubicBezTo>
                <a:cubicBezTo>
                  <a:pt x="198" y="92"/>
                  <a:pt x="192" y="92"/>
                  <a:pt x="190" y="90"/>
                </a:cubicBezTo>
                <a:cubicBezTo>
                  <a:pt x="189" y="88"/>
                  <a:pt x="186" y="85"/>
                  <a:pt x="180" y="85"/>
                </a:cubicBezTo>
                <a:cubicBezTo>
                  <a:pt x="174" y="84"/>
                  <a:pt x="170" y="82"/>
                  <a:pt x="163" y="82"/>
                </a:cubicBezTo>
                <a:cubicBezTo>
                  <a:pt x="155" y="82"/>
                  <a:pt x="147" y="79"/>
                  <a:pt x="143" y="80"/>
                </a:cubicBezTo>
                <a:cubicBezTo>
                  <a:pt x="139" y="80"/>
                  <a:pt x="134" y="83"/>
                  <a:pt x="132" y="83"/>
                </a:cubicBezTo>
                <a:cubicBezTo>
                  <a:pt x="129" y="84"/>
                  <a:pt x="127" y="81"/>
                  <a:pt x="124" y="84"/>
                </a:cubicBezTo>
                <a:cubicBezTo>
                  <a:pt x="122" y="88"/>
                  <a:pt x="120" y="89"/>
                  <a:pt x="118" y="86"/>
                </a:cubicBezTo>
                <a:cubicBezTo>
                  <a:pt x="116" y="83"/>
                  <a:pt x="100" y="80"/>
                  <a:pt x="90" y="80"/>
                </a:cubicBezTo>
                <a:cubicBezTo>
                  <a:pt x="80" y="79"/>
                  <a:pt x="71" y="79"/>
                  <a:pt x="63" y="76"/>
                </a:cubicBezTo>
                <a:cubicBezTo>
                  <a:pt x="54" y="73"/>
                  <a:pt x="43" y="76"/>
                  <a:pt x="39" y="77"/>
                </a:cubicBezTo>
                <a:cubicBezTo>
                  <a:pt x="36" y="78"/>
                  <a:pt x="32" y="80"/>
                  <a:pt x="29" y="83"/>
                </a:cubicBezTo>
                <a:cubicBezTo>
                  <a:pt x="26" y="86"/>
                  <a:pt x="24" y="86"/>
                  <a:pt x="22" y="86"/>
                </a:cubicBezTo>
                <a:cubicBezTo>
                  <a:pt x="20" y="86"/>
                  <a:pt x="15" y="89"/>
                  <a:pt x="21" y="91"/>
                </a:cubicBezTo>
                <a:cubicBezTo>
                  <a:pt x="26" y="92"/>
                  <a:pt x="29" y="94"/>
                  <a:pt x="31" y="96"/>
                </a:cubicBezTo>
                <a:cubicBezTo>
                  <a:pt x="34" y="98"/>
                  <a:pt x="38" y="101"/>
                  <a:pt x="32" y="100"/>
                </a:cubicBezTo>
                <a:cubicBezTo>
                  <a:pt x="26" y="99"/>
                  <a:pt x="24" y="97"/>
                  <a:pt x="20" y="98"/>
                </a:cubicBezTo>
                <a:cubicBezTo>
                  <a:pt x="16" y="98"/>
                  <a:pt x="15" y="102"/>
                  <a:pt x="16" y="104"/>
                </a:cubicBezTo>
                <a:cubicBezTo>
                  <a:pt x="18" y="107"/>
                  <a:pt x="21" y="108"/>
                  <a:pt x="25" y="108"/>
                </a:cubicBezTo>
                <a:cubicBezTo>
                  <a:pt x="29" y="108"/>
                  <a:pt x="36" y="105"/>
                  <a:pt x="36" y="107"/>
                </a:cubicBezTo>
                <a:cubicBezTo>
                  <a:pt x="36" y="109"/>
                  <a:pt x="35" y="113"/>
                  <a:pt x="32" y="114"/>
                </a:cubicBezTo>
                <a:cubicBezTo>
                  <a:pt x="29" y="115"/>
                  <a:pt x="24" y="116"/>
                  <a:pt x="19" y="118"/>
                </a:cubicBezTo>
                <a:cubicBezTo>
                  <a:pt x="15" y="120"/>
                  <a:pt x="20" y="123"/>
                  <a:pt x="24" y="125"/>
                </a:cubicBezTo>
                <a:cubicBezTo>
                  <a:pt x="27" y="127"/>
                  <a:pt x="34" y="128"/>
                  <a:pt x="33" y="131"/>
                </a:cubicBezTo>
                <a:cubicBezTo>
                  <a:pt x="33" y="135"/>
                  <a:pt x="34" y="136"/>
                  <a:pt x="40" y="134"/>
                </a:cubicBezTo>
                <a:cubicBezTo>
                  <a:pt x="45" y="133"/>
                  <a:pt x="55" y="130"/>
                  <a:pt x="47" y="137"/>
                </a:cubicBezTo>
                <a:cubicBezTo>
                  <a:pt x="40" y="145"/>
                  <a:pt x="33" y="149"/>
                  <a:pt x="29" y="150"/>
                </a:cubicBezTo>
                <a:cubicBezTo>
                  <a:pt x="25" y="151"/>
                  <a:pt x="21" y="153"/>
                  <a:pt x="23" y="153"/>
                </a:cubicBezTo>
                <a:cubicBezTo>
                  <a:pt x="25" y="154"/>
                  <a:pt x="25" y="154"/>
                  <a:pt x="31" y="152"/>
                </a:cubicBezTo>
                <a:cubicBezTo>
                  <a:pt x="37" y="150"/>
                  <a:pt x="45" y="147"/>
                  <a:pt x="50" y="143"/>
                </a:cubicBezTo>
                <a:cubicBezTo>
                  <a:pt x="55" y="139"/>
                  <a:pt x="63" y="136"/>
                  <a:pt x="62" y="134"/>
                </a:cubicBezTo>
                <a:cubicBezTo>
                  <a:pt x="60" y="131"/>
                  <a:pt x="65" y="127"/>
                  <a:pt x="67" y="126"/>
                </a:cubicBezTo>
                <a:cubicBezTo>
                  <a:pt x="68" y="125"/>
                  <a:pt x="69" y="125"/>
                  <a:pt x="68" y="128"/>
                </a:cubicBezTo>
                <a:cubicBezTo>
                  <a:pt x="66" y="131"/>
                  <a:pt x="66" y="133"/>
                  <a:pt x="67" y="133"/>
                </a:cubicBezTo>
                <a:cubicBezTo>
                  <a:pt x="68" y="133"/>
                  <a:pt x="68" y="132"/>
                  <a:pt x="73" y="130"/>
                </a:cubicBezTo>
                <a:cubicBezTo>
                  <a:pt x="77" y="129"/>
                  <a:pt x="78" y="128"/>
                  <a:pt x="78" y="127"/>
                </a:cubicBezTo>
                <a:cubicBezTo>
                  <a:pt x="78" y="125"/>
                  <a:pt x="80" y="124"/>
                  <a:pt x="83" y="125"/>
                </a:cubicBezTo>
                <a:cubicBezTo>
                  <a:pt x="87" y="125"/>
                  <a:pt x="90" y="129"/>
                  <a:pt x="96" y="130"/>
                </a:cubicBezTo>
                <a:cubicBezTo>
                  <a:pt x="103" y="131"/>
                  <a:pt x="109" y="130"/>
                  <a:pt x="113" y="132"/>
                </a:cubicBezTo>
                <a:cubicBezTo>
                  <a:pt x="117" y="134"/>
                  <a:pt x="118" y="135"/>
                  <a:pt x="122" y="135"/>
                </a:cubicBezTo>
                <a:cubicBezTo>
                  <a:pt x="126" y="134"/>
                  <a:pt x="129" y="138"/>
                  <a:pt x="132" y="141"/>
                </a:cubicBezTo>
                <a:cubicBezTo>
                  <a:pt x="135" y="145"/>
                  <a:pt x="141" y="158"/>
                  <a:pt x="145" y="163"/>
                </a:cubicBezTo>
                <a:cubicBezTo>
                  <a:pt x="150" y="167"/>
                  <a:pt x="148" y="167"/>
                  <a:pt x="149" y="170"/>
                </a:cubicBezTo>
                <a:cubicBezTo>
                  <a:pt x="150" y="173"/>
                  <a:pt x="151" y="175"/>
                  <a:pt x="153" y="178"/>
                </a:cubicBezTo>
                <a:cubicBezTo>
                  <a:pt x="155" y="181"/>
                  <a:pt x="159" y="193"/>
                  <a:pt x="159" y="202"/>
                </a:cubicBezTo>
                <a:cubicBezTo>
                  <a:pt x="160" y="211"/>
                  <a:pt x="162" y="218"/>
                  <a:pt x="167" y="224"/>
                </a:cubicBezTo>
                <a:cubicBezTo>
                  <a:pt x="171" y="230"/>
                  <a:pt x="174" y="235"/>
                  <a:pt x="178" y="235"/>
                </a:cubicBezTo>
                <a:cubicBezTo>
                  <a:pt x="183" y="236"/>
                  <a:pt x="184" y="237"/>
                  <a:pt x="186" y="242"/>
                </a:cubicBezTo>
                <a:cubicBezTo>
                  <a:pt x="188" y="246"/>
                  <a:pt x="193" y="258"/>
                  <a:pt x="195" y="261"/>
                </a:cubicBezTo>
                <a:cubicBezTo>
                  <a:pt x="198" y="264"/>
                  <a:pt x="206" y="277"/>
                  <a:pt x="208" y="275"/>
                </a:cubicBezTo>
                <a:cubicBezTo>
                  <a:pt x="210" y="274"/>
                  <a:pt x="208" y="271"/>
                  <a:pt x="206" y="269"/>
                </a:cubicBezTo>
                <a:cubicBezTo>
                  <a:pt x="203" y="266"/>
                  <a:pt x="200" y="259"/>
                  <a:pt x="196" y="255"/>
                </a:cubicBezTo>
                <a:cubicBezTo>
                  <a:pt x="193" y="250"/>
                  <a:pt x="190" y="245"/>
                  <a:pt x="192" y="244"/>
                </a:cubicBezTo>
                <a:cubicBezTo>
                  <a:pt x="195" y="243"/>
                  <a:pt x="199" y="251"/>
                  <a:pt x="202" y="255"/>
                </a:cubicBezTo>
                <a:cubicBezTo>
                  <a:pt x="204" y="258"/>
                  <a:pt x="212" y="267"/>
                  <a:pt x="216" y="272"/>
                </a:cubicBezTo>
                <a:cubicBezTo>
                  <a:pt x="221" y="277"/>
                  <a:pt x="223" y="279"/>
                  <a:pt x="222" y="283"/>
                </a:cubicBezTo>
                <a:cubicBezTo>
                  <a:pt x="221" y="287"/>
                  <a:pt x="228" y="291"/>
                  <a:pt x="235" y="295"/>
                </a:cubicBezTo>
                <a:cubicBezTo>
                  <a:pt x="243" y="298"/>
                  <a:pt x="250" y="300"/>
                  <a:pt x="252" y="301"/>
                </a:cubicBezTo>
                <a:cubicBezTo>
                  <a:pt x="254" y="302"/>
                  <a:pt x="256" y="302"/>
                  <a:pt x="258" y="300"/>
                </a:cubicBezTo>
                <a:cubicBezTo>
                  <a:pt x="260" y="297"/>
                  <a:pt x="263" y="300"/>
                  <a:pt x="265" y="302"/>
                </a:cubicBezTo>
                <a:cubicBezTo>
                  <a:pt x="266" y="305"/>
                  <a:pt x="273" y="309"/>
                  <a:pt x="277" y="309"/>
                </a:cubicBezTo>
                <a:cubicBezTo>
                  <a:pt x="282" y="309"/>
                  <a:pt x="284" y="311"/>
                  <a:pt x="286" y="314"/>
                </a:cubicBezTo>
                <a:cubicBezTo>
                  <a:pt x="287" y="317"/>
                  <a:pt x="288" y="321"/>
                  <a:pt x="291" y="322"/>
                </a:cubicBezTo>
                <a:cubicBezTo>
                  <a:pt x="295" y="323"/>
                  <a:pt x="297" y="326"/>
                  <a:pt x="301" y="327"/>
                </a:cubicBezTo>
                <a:cubicBezTo>
                  <a:pt x="304" y="328"/>
                  <a:pt x="304" y="329"/>
                  <a:pt x="308" y="326"/>
                </a:cubicBezTo>
                <a:cubicBezTo>
                  <a:pt x="312" y="324"/>
                  <a:pt x="315" y="325"/>
                  <a:pt x="316" y="326"/>
                </a:cubicBezTo>
                <a:cubicBezTo>
                  <a:pt x="317" y="327"/>
                  <a:pt x="319" y="325"/>
                  <a:pt x="316" y="323"/>
                </a:cubicBezTo>
                <a:cubicBezTo>
                  <a:pt x="314" y="321"/>
                  <a:pt x="312" y="321"/>
                  <a:pt x="307" y="322"/>
                </a:cubicBezTo>
                <a:cubicBezTo>
                  <a:pt x="302" y="323"/>
                  <a:pt x="303" y="325"/>
                  <a:pt x="299" y="321"/>
                </a:cubicBezTo>
                <a:cubicBezTo>
                  <a:pt x="295" y="317"/>
                  <a:pt x="295" y="318"/>
                  <a:pt x="295" y="313"/>
                </a:cubicBezTo>
                <a:cubicBezTo>
                  <a:pt x="296" y="308"/>
                  <a:pt x="301" y="300"/>
                  <a:pt x="296" y="300"/>
                </a:cubicBezTo>
                <a:cubicBezTo>
                  <a:pt x="292" y="300"/>
                  <a:pt x="284" y="300"/>
                  <a:pt x="282" y="300"/>
                </a:cubicBezTo>
                <a:cubicBezTo>
                  <a:pt x="279" y="301"/>
                  <a:pt x="277" y="300"/>
                  <a:pt x="279" y="297"/>
                </a:cubicBezTo>
                <a:cubicBezTo>
                  <a:pt x="280" y="294"/>
                  <a:pt x="283" y="294"/>
                  <a:pt x="283" y="290"/>
                </a:cubicBezTo>
                <a:cubicBezTo>
                  <a:pt x="283" y="285"/>
                  <a:pt x="287" y="280"/>
                  <a:pt x="281" y="281"/>
                </a:cubicBezTo>
                <a:cubicBezTo>
                  <a:pt x="275" y="282"/>
                  <a:pt x="274" y="285"/>
                  <a:pt x="272" y="288"/>
                </a:cubicBezTo>
                <a:cubicBezTo>
                  <a:pt x="271" y="291"/>
                  <a:pt x="269" y="290"/>
                  <a:pt x="266" y="291"/>
                </a:cubicBezTo>
                <a:cubicBezTo>
                  <a:pt x="264" y="291"/>
                  <a:pt x="258" y="293"/>
                  <a:pt x="254" y="288"/>
                </a:cubicBezTo>
                <a:cubicBezTo>
                  <a:pt x="251" y="283"/>
                  <a:pt x="248" y="279"/>
                  <a:pt x="249" y="275"/>
                </a:cubicBezTo>
                <a:cubicBezTo>
                  <a:pt x="250" y="271"/>
                  <a:pt x="250" y="267"/>
                  <a:pt x="250" y="264"/>
                </a:cubicBezTo>
                <a:cubicBezTo>
                  <a:pt x="250" y="260"/>
                  <a:pt x="251" y="256"/>
                  <a:pt x="254" y="255"/>
                </a:cubicBezTo>
                <a:cubicBezTo>
                  <a:pt x="256" y="254"/>
                  <a:pt x="266" y="250"/>
                  <a:pt x="271" y="252"/>
                </a:cubicBezTo>
                <a:cubicBezTo>
                  <a:pt x="276" y="253"/>
                  <a:pt x="277" y="254"/>
                  <a:pt x="276" y="251"/>
                </a:cubicBezTo>
                <a:cubicBezTo>
                  <a:pt x="275" y="248"/>
                  <a:pt x="278" y="248"/>
                  <a:pt x="283" y="248"/>
                </a:cubicBezTo>
                <a:cubicBezTo>
                  <a:pt x="287" y="248"/>
                  <a:pt x="295" y="247"/>
                  <a:pt x="296" y="250"/>
                </a:cubicBezTo>
                <a:cubicBezTo>
                  <a:pt x="298" y="254"/>
                  <a:pt x="297" y="258"/>
                  <a:pt x="299" y="261"/>
                </a:cubicBezTo>
                <a:cubicBezTo>
                  <a:pt x="301" y="264"/>
                  <a:pt x="304" y="267"/>
                  <a:pt x="306" y="267"/>
                </a:cubicBezTo>
                <a:cubicBezTo>
                  <a:pt x="308" y="267"/>
                  <a:pt x="310" y="262"/>
                  <a:pt x="308" y="259"/>
                </a:cubicBezTo>
                <a:cubicBezTo>
                  <a:pt x="306" y="255"/>
                  <a:pt x="303" y="248"/>
                  <a:pt x="303" y="245"/>
                </a:cubicBezTo>
                <a:cubicBezTo>
                  <a:pt x="304" y="242"/>
                  <a:pt x="307" y="239"/>
                  <a:pt x="311" y="238"/>
                </a:cubicBezTo>
                <a:cubicBezTo>
                  <a:pt x="316" y="236"/>
                  <a:pt x="324" y="232"/>
                  <a:pt x="323" y="226"/>
                </a:cubicBezTo>
                <a:cubicBezTo>
                  <a:pt x="322" y="221"/>
                  <a:pt x="324" y="215"/>
                  <a:pt x="328" y="213"/>
                </a:cubicBezTo>
                <a:cubicBezTo>
                  <a:pt x="333" y="212"/>
                  <a:pt x="341" y="208"/>
                  <a:pt x="341" y="203"/>
                </a:cubicBezTo>
                <a:cubicBezTo>
                  <a:pt x="340" y="197"/>
                  <a:pt x="344" y="194"/>
                  <a:pt x="347" y="194"/>
                </a:cubicBezTo>
                <a:cubicBezTo>
                  <a:pt x="351" y="194"/>
                  <a:pt x="351" y="194"/>
                  <a:pt x="353" y="193"/>
                </a:cubicBezTo>
                <a:cubicBezTo>
                  <a:pt x="356" y="191"/>
                  <a:pt x="357" y="193"/>
                  <a:pt x="355" y="196"/>
                </a:cubicBezTo>
                <a:cubicBezTo>
                  <a:pt x="353" y="198"/>
                  <a:pt x="355" y="199"/>
                  <a:pt x="357" y="199"/>
                </a:cubicBezTo>
                <a:cubicBezTo>
                  <a:pt x="358" y="200"/>
                  <a:pt x="359" y="197"/>
                  <a:pt x="363" y="195"/>
                </a:cubicBezTo>
                <a:cubicBezTo>
                  <a:pt x="366" y="193"/>
                  <a:pt x="371" y="192"/>
                  <a:pt x="373" y="191"/>
                </a:cubicBezTo>
                <a:cubicBezTo>
                  <a:pt x="375" y="190"/>
                  <a:pt x="373" y="185"/>
                  <a:pt x="368" y="186"/>
                </a:cubicBezTo>
                <a:cubicBezTo>
                  <a:pt x="363" y="186"/>
                  <a:pt x="360" y="186"/>
                  <a:pt x="360" y="185"/>
                </a:cubicBezTo>
                <a:cubicBezTo>
                  <a:pt x="359" y="183"/>
                  <a:pt x="362" y="182"/>
                  <a:pt x="362" y="179"/>
                </a:cubicBezTo>
                <a:cubicBezTo>
                  <a:pt x="362" y="176"/>
                  <a:pt x="358" y="173"/>
                  <a:pt x="356" y="174"/>
                </a:cubicBezTo>
                <a:cubicBezTo>
                  <a:pt x="354" y="175"/>
                  <a:pt x="348" y="179"/>
                  <a:pt x="346" y="181"/>
                </a:cubicBezTo>
                <a:cubicBezTo>
                  <a:pt x="344" y="183"/>
                  <a:pt x="343" y="183"/>
                  <a:pt x="342" y="183"/>
                </a:cubicBezTo>
                <a:cubicBezTo>
                  <a:pt x="341" y="182"/>
                  <a:pt x="341" y="179"/>
                  <a:pt x="346" y="176"/>
                </a:cubicBezTo>
                <a:cubicBezTo>
                  <a:pt x="351" y="174"/>
                  <a:pt x="353" y="170"/>
                  <a:pt x="357" y="169"/>
                </a:cubicBezTo>
                <a:cubicBezTo>
                  <a:pt x="361" y="169"/>
                  <a:pt x="367" y="170"/>
                  <a:pt x="371" y="170"/>
                </a:cubicBezTo>
                <a:cubicBezTo>
                  <a:pt x="374" y="170"/>
                  <a:pt x="377" y="171"/>
                  <a:pt x="378" y="168"/>
                </a:cubicBezTo>
                <a:cubicBezTo>
                  <a:pt x="380" y="166"/>
                  <a:pt x="381" y="164"/>
                  <a:pt x="383" y="165"/>
                </a:cubicBezTo>
                <a:cubicBezTo>
                  <a:pt x="385" y="165"/>
                  <a:pt x="384" y="168"/>
                  <a:pt x="382" y="172"/>
                </a:cubicBezTo>
                <a:cubicBezTo>
                  <a:pt x="380" y="176"/>
                  <a:pt x="378" y="178"/>
                  <a:pt x="378" y="181"/>
                </a:cubicBezTo>
                <a:cubicBezTo>
                  <a:pt x="378" y="183"/>
                  <a:pt x="381" y="182"/>
                  <a:pt x="384" y="182"/>
                </a:cubicBezTo>
                <a:cubicBezTo>
                  <a:pt x="387" y="181"/>
                  <a:pt x="392" y="183"/>
                  <a:pt x="394" y="185"/>
                </a:cubicBezTo>
                <a:cubicBezTo>
                  <a:pt x="396" y="187"/>
                  <a:pt x="399" y="185"/>
                  <a:pt x="400" y="183"/>
                </a:cubicBezTo>
                <a:cubicBezTo>
                  <a:pt x="401" y="182"/>
                  <a:pt x="402" y="178"/>
                  <a:pt x="399" y="178"/>
                </a:cubicBezTo>
                <a:cubicBezTo>
                  <a:pt x="396" y="177"/>
                  <a:pt x="394" y="173"/>
                  <a:pt x="390" y="172"/>
                </a:cubicBezTo>
                <a:cubicBezTo>
                  <a:pt x="385" y="172"/>
                  <a:pt x="386" y="171"/>
                  <a:pt x="388" y="169"/>
                </a:cubicBezTo>
                <a:cubicBezTo>
                  <a:pt x="391" y="168"/>
                  <a:pt x="394" y="167"/>
                  <a:pt x="391" y="162"/>
                </a:cubicBezTo>
                <a:cubicBezTo>
                  <a:pt x="387" y="157"/>
                  <a:pt x="389" y="158"/>
                  <a:pt x="387" y="155"/>
                </a:cubicBezTo>
                <a:cubicBezTo>
                  <a:pt x="384" y="152"/>
                  <a:pt x="385" y="148"/>
                  <a:pt x="379" y="149"/>
                </a:cubicBezTo>
                <a:cubicBezTo>
                  <a:pt x="373" y="150"/>
                  <a:pt x="373" y="147"/>
                  <a:pt x="371" y="146"/>
                </a:cubicBezTo>
                <a:cubicBezTo>
                  <a:pt x="369" y="145"/>
                  <a:pt x="368" y="142"/>
                  <a:pt x="371" y="140"/>
                </a:cubicBezTo>
                <a:cubicBezTo>
                  <a:pt x="373" y="138"/>
                  <a:pt x="371" y="138"/>
                  <a:pt x="368" y="136"/>
                </a:cubicBezTo>
                <a:cubicBezTo>
                  <a:pt x="366" y="134"/>
                  <a:pt x="363" y="131"/>
                  <a:pt x="363" y="128"/>
                </a:cubicBezTo>
                <a:cubicBezTo>
                  <a:pt x="364" y="126"/>
                  <a:pt x="361" y="123"/>
                  <a:pt x="356" y="130"/>
                </a:cubicBezTo>
                <a:close/>
                <a:moveTo>
                  <a:pt x="210" y="86"/>
                </a:moveTo>
                <a:cubicBezTo>
                  <a:pt x="213" y="85"/>
                  <a:pt x="217" y="82"/>
                  <a:pt x="222" y="84"/>
                </a:cubicBezTo>
                <a:cubicBezTo>
                  <a:pt x="228" y="85"/>
                  <a:pt x="231" y="87"/>
                  <a:pt x="233" y="85"/>
                </a:cubicBezTo>
                <a:cubicBezTo>
                  <a:pt x="235" y="84"/>
                  <a:pt x="240" y="80"/>
                  <a:pt x="235" y="78"/>
                </a:cubicBezTo>
                <a:cubicBezTo>
                  <a:pt x="231" y="76"/>
                  <a:pt x="227" y="74"/>
                  <a:pt x="226" y="71"/>
                </a:cubicBezTo>
                <a:cubicBezTo>
                  <a:pt x="225" y="68"/>
                  <a:pt x="222" y="65"/>
                  <a:pt x="220" y="64"/>
                </a:cubicBezTo>
                <a:cubicBezTo>
                  <a:pt x="218" y="63"/>
                  <a:pt x="215" y="66"/>
                  <a:pt x="216" y="67"/>
                </a:cubicBezTo>
                <a:cubicBezTo>
                  <a:pt x="218" y="69"/>
                  <a:pt x="215" y="69"/>
                  <a:pt x="212" y="67"/>
                </a:cubicBezTo>
                <a:cubicBezTo>
                  <a:pt x="210" y="65"/>
                  <a:pt x="205" y="64"/>
                  <a:pt x="202" y="63"/>
                </a:cubicBezTo>
                <a:cubicBezTo>
                  <a:pt x="198" y="62"/>
                  <a:pt x="195" y="64"/>
                  <a:pt x="190" y="62"/>
                </a:cubicBezTo>
                <a:cubicBezTo>
                  <a:pt x="186" y="60"/>
                  <a:pt x="184" y="56"/>
                  <a:pt x="181" y="57"/>
                </a:cubicBezTo>
                <a:cubicBezTo>
                  <a:pt x="178" y="58"/>
                  <a:pt x="175" y="57"/>
                  <a:pt x="172" y="55"/>
                </a:cubicBezTo>
                <a:cubicBezTo>
                  <a:pt x="169" y="54"/>
                  <a:pt x="165" y="56"/>
                  <a:pt x="164" y="56"/>
                </a:cubicBezTo>
                <a:cubicBezTo>
                  <a:pt x="163" y="57"/>
                  <a:pt x="166" y="59"/>
                  <a:pt x="163" y="61"/>
                </a:cubicBezTo>
                <a:cubicBezTo>
                  <a:pt x="160" y="64"/>
                  <a:pt x="154" y="67"/>
                  <a:pt x="159" y="70"/>
                </a:cubicBezTo>
                <a:cubicBezTo>
                  <a:pt x="164" y="73"/>
                  <a:pt x="164" y="75"/>
                  <a:pt x="171" y="73"/>
                </a:cubicBezTo>
                <a:cubicBezTo>
                  <a:pt x="177" y="70"/>
                  <a:pt x="178" y="67"/>
                  <a:pt x="180" y="67"/>
                </a:cubicBezTo>
                <a:cubicBezTo>
                  <a:pt x="182" y="67"/>
                  <a:pt x="179" y="72"/>
                  <a:pt x="182" y="75"/>
                </a:cubicBezTo>
                <a:cubicBezTo>
                  <a:pt x="184" y="77"/>
                  <a:pt x="187" y="84"/>
                  <a:pt x="195" y="84"/>
                </a:cubicBezTo>
                <a:cubicBezTo>
                  <a:pt x="198" y="83"/>
                  <a:pt x="199" y="85"/>
                  <a:pt x="200" y="86"/>
                </a:cubicBezTo>
                <a:cubicBezTo>
                  <a:pt x="201" y="87"/>
                  <a:pt x="202" y="89"/>
                  <a:pt x="210" y="86"/>
                </a:cubicBezTo>
                <a:close/>
                <a:moveTo>
                  <a:pt x="245" y="86"/>
                </a:moveTo>
                <a:cubicBezTo>
                  <a:pt x="248" y="86"/>
                  <a:pt x="251" y="87"/>
                  <a:pt x="252" y="87"/>
                </a:cubicBezTo>
                <a:cubicBezTo>
                  <a:pt x="254" y="88"/>
                  <a:pt x="254" y="87"/>
                  <a:pt x="257" y="85"/>
                </a:cubicBezTo>
                <a:cubicBezTo>
                  <a:pt x="259" y="84"/>
                  <a:pt x="258" y="83"/>
                  <a:pt x="254" y="82"/>
                </a:cubicBezTo>
                <a:cubicBezTo>
                  <a:pt x="251" y="81"/>
                  <a:pt x="247" y="80"/>
                  <a:pt x="244" y="82"/>
                </a:cubicBezTo>
                <a:cubicBezTo>
                  <a:pt x="241" y="83"/>
                  <a:pt x="241" y="87"/>
                  <a:pt x="245" y="86"/>
                </a:cubicBezTo>
                <a:close/>
                <a:moveTo>
                  <a:pt x="235" y="68"/>
                </a:moveTo>
                <a:cubicBezTo>
                  <a:pt x="237" y="69"/>
                  <a:pt x="240" y="70"/>
                  <a:pt x="242" y="71"/>
                </a:cubicBezTo>
                <a:cubicBezTo>
                  <a:pt x="244" y="73"/>
                  <a:pt x="246" y="74"/>
                  <a:pt x="250" y="71"/>
                </a:cubicBezTo>
                <a:cubicBezTo>
                  <a:pt x="253" y="69"/>
                  <a:pt x="254" y="68"/>
                  <a:pt x="252" y="66"/>
                </a:cubicBezTo>
                <a:cubicBezTo>
                  <a:pt x="250" y="63"/>
                  <a:pt x="254" y="60"/>
                  <a:pt x="249" y="59"/>
                </a:cubicBezTo>
                <a:cubicBezTo>
                  <a:pt x="244" y="59"/>
                  <a:pt x="241" y="58"/>
                  <a:pt x="236" y="61"/>
                </a:cubicBezTo>
                <a:cubicBezTo>
                  <a:pt x="231" y="65"/>
                  <a:pt x="232" y="66"/>
                  <a:pt x="235" y="68"/>
                </a:cubicBezTo>
                <a:close/>
                <a:moveTo>
                  <a:pt x="289" y="113"/>
                </a:moveTo>
                <a:cubicBezTo>
                  <a:pt x="292" y="115"/>
                  <a:pt x="294" y="114"/>
                  <a:pt x="295" y="112"/>
                </a:cubicBezTo>
                <a:cubicBezTo>
                  <a:pt x="296" y="110"/>
                  <a:pt x="299" y="108"/>
                  <a:pt x="300" y="110"/>
                </a:cubicBezTo>
                <a:cubicBezTo>
                  <a:pt x="301" y="112"/>
                  <a:pt x="304" y="115"/>
                  <a:pt x="307" y="112"/>
                </a:cubicBezTo>
                <a:cubicBezTo>
                  <a:pt x="311" y="110"/>
                  <a:pt x="308" y="108"/>
                  <a:pt x="305" y="107"/>
                </a:cubicBezTo>
                <a:cubicBezTo>
                  <a:pt x="301" y="105"/>
                  <a:pt x="296" y="103"/>
                  <a:pt x="293" y="102"/>
                </a:cubicBezTo>
                <a:cubicBezTo>
                  <a:pt x="289" y="101"/>
                  <a:pt x="288" y="108"/>
                  <a:pt x="287" y="109"/>
                </a:cubicBezTo>
                <a:cubicBezTo>
                  <a:pt x="286" y="111"/>
                  <a:pt x="286" y="111"/>
                  <a:pt x="289" y="113"/>
                </a:cubicBezTo>
                <a:close/>
                <a:moveTo>
                  <a:pt x="324" y="106"/>
                </a:moveTo>
                <a:cubicBezTo>
                  <a:pt x="325" y="105"/>
                  <a:pt x="328" y="105"/>
                  <a:pt x="331" y="108"/>
                </a:cubicBezTo>
                <a:cubicBezTo>
                  <a:pt x="334" y="110"/>
                  <a:pt x="339" y="113"/>
                  <a:pt x="344" y="115"/>
                </a:cubicBezTo>
                <a:cubicBezTo>
                  <a:pt x="349" y="117"/>
                  <a:pt x="352" y="118"/>
                  <a:pt x="353" y="119"/>
                </a:cubicBezTo>
                <a:cubicBezTo>
                  <a:pt x="354" y="119"/>
                  <a:pt x="359" y="119"/>
                  <a:pt x="356" y="117"/>
                </a:cubicBezTo>
                <a:cubicBezTo>
                  <a:pt x="353" y="115"/>
                  <a:pt x="347" y="112"/>
                  <a:pt x="348" y="111"/>
                </a:cubicBezTo>
                <a:cubicBezTo>
                  <a:pt x="349" y="110"/>
                  <a:pt x="356" y="113"/>
                  <a:pt x="358" y="115"/>
                </a:cubicBezTo>
                <a:cubicBezTo>
                  <a:pt x="360" y="116"/>
                  <a:pt x="362" y="114"/>
                  <a:pt x="363" y="113"/>
                </a:cubicBezTo>
                <a:cubicBezTo>
                  <a:pt x="364" y="111"/>
                  <a:pt x="362" y="107"/>
                  <a:pt x="358" y="105"/>
                </a:cubicBezTo>
                <a:cubicBezTo>
                  <a:pt x="354" y="104"/>
                  <a:pt x="348" y="98"/>
                  <a:pt x="350" y="96"/>
                </a:cubicBezTo>
                <a:cubicBezTo>
                  <a:pt x="351" y="94"/>
                  <a:pt x="354" y="95"/>
                  <a:pt x="357" y="99"/>
                </a:cubicBezTo>
                <a:cubicBezTo>
                  <a:pt x="361" y="103"/>
                  <a:pt x="363" y="108"/>
                  <a:pt x="366" y="103"/>
                </a:cubicBezTo>
                <a:cubicBezTo>
                  <a:pt x="370" y="99"/>
                  <a:pt x="375" y="94"/>
                  <a:pt x="370" y="94"/>
                </a:cubicBezTo>
                <a:cubicBezTo>
                  <a:pt x="365" y="94"/>
                  <a:pt x="364" y="90"/>
                  <a:pt x="359" y="90"/>
                </a:cubicBezTo>
                <a:cubicBezTo>
                  <a:pt x="355" y="89"/>
                  <a:pt x="352" y="89"/>
                  <a:pt x="350" y="87"/>
                </a:cubicBezTo>
                <a:cubicBezTo>
                  <a:pt x="348" y="85"/>
                  <a:pt x="349" y="83"/>
                  <a:pt x="351" y="82"/>
                </a:cubicBezTo>
                <a:cubicBezTo>
                  <a:pt x="353" y="82"/>
                  <a:pt x="353" y="78"/>
                  <a:pt x="347" y="76"/>
                </a:cubicBezTo>
                <a:cubicBezTo>
                  <a:pt x="342" y="74"/>
                  <a:pt x="335" y="72"/>
                  <a:pt x="332" y="70"/>
                </a:cubicBezTo>
                <a:cubicBezTo>
                  <a:pt x="328" y="68"/>
                  <a:pt x="325" y="66"/>
                  <a:pt x="321" y="66"/>
                </a:cubicBezTo>
                <a:cubicBezTo>
                  <a:pt x="316" y="66"/>
                  <a:pt x="314" y="67"/>
                  <a:pt x="310" y="68"/>
                </a:cubicBezTo>
                <a:cubicBezTo>
                  <a:pt x="306" y="69"/>
                  <a:pt x="305" y="68"/>
                  <a:pt x="306" y="64"/>
                </a:cubicBezTo>
                <a:cubicBezTo>
                  <a:pt x="307" y="61"/>
                  <a:pt x="306" y="58"/>
                  <a:pt x="301" y="58"/>
                </a:cubicBezTo>
                <a:cubicBezTo>
                  <a:pt x="297" y="58"/>
                  <a:pt x="294" y="64"/>
                  <a:pt x="294" y="65"/>
                </a:cubicBezTo>
                <a:cubicBezTo>
                  <a:pt x="294" y="66"/>
                  <a:pt x="294" y="69"/>
                  <a:pt x="292" y="68"/>
                </a:cubicBezTo>
                <a:cubicBezTo>
                  <a:pt x="290" y="68"/>
                  <a:pt x="290" y="65"/>
                  <a:pt x="292" y="62"/>
                </a:cubicBezTo>
                <a:cubicBezTo>
                  <a:pt x="294" y="59"/>
                  <a:pt x="293" y="58"/>
                  <a:pt x="288" y="59"/>
                </a:cubicBezTo>
                <a:cubicBezTo>
                  <a:pt x="284" y="60"/>
                  <a:pt x="278" y="61"/>
                  <a:pt x="277" y="65"/>
                </a:cubicBezTo>
                <a:cubicBezTo>
                  <a:pt x="276" y="68"/>
                  <a:pt x="277" y="75"/>
                  <a:pt x="281" y="76"/>
                </a:cubicBezTo>
                <a:cubicBezTo>
                  <a:pt x="286" y="76"/>
                  <a:pt x="287" y="77"/>
                  <a:pt x="288" y="78"/>
                </a:cubicBezTo>
                <a:cubicBezTo>
                  <a:pt x="289" y="79"/>
                  <a:pt x="296" y="78"/>
                  <a:pt x="302" y="79"/>
                </a:cubicBezTo>
                <a:cubicBezTo>
                  <a:pt x="307" y="80"/>
                  <a:pt x="311" y="81"/>
                  <a:pt x="311" y="79"/>
                </a:cubicBezTo>
                <a:cubicBezTo>
                  <a:pt x="311" y="77"/>
                  <a:pt x="314" y="77"/>
                  <a:pt x="315" y="80"/>
                </a:cubicBezTo>
                <a:cubicBezTo>
                  <a:pt x="316" y="82"/>
                  <a:pt x="319" y="84"/>
                  <a:pt x="323" y="85"/>
                </a:cubicBezTo>
                <a:cubicBezTo>
                  <a:pt x="327" y="85"/>
                  <a:pt x="330" y="87"/>
                  <a:pt x="329" y="90"/>
                </a:cubicBezTo>
                <a:cubicBezTo>
                  <a:pt x="328" y="93"/>
                  <a:pt x="330" y="95"/>
                  <a:pt x="326" y="96"/>
                </a:cubicBezTo>
                <a:cubicBezTo>
                  <a:pt x="322" y="98"/>
                  <a:pt x="332" y="102"/>
                  <a:pt x="325" y="101"/>
                </a:cubicBezTo>
                <a:cubicBezTo>
                  <a:pt x="318" y="101"/>
                  <a:pt x="317" y="99"/>
                  <a:pt x="315" y="101"/>
                </a:cubicBezTo>
                <a:cubicBezTo>
                  <a:pt x="313" y="103"/>
                  <a:pt x="315" y="104"/>
                  <a:pt x="316" y="106"/>
                </a:cubicBezTo>
                <a:cubicBezTo>
                  <a:pt x="318" y="108"/>
                  <a:pt x="320" y="108"/>
                  <a:pt x="324" y="106"/>
                </a:cubicBezTo>
                <a:close/>
                <a:moveTo>
                  <a:pt x="258" y="62"/>
                </a:moveTo>
                <a:cubicBezTo>
                  <a:pt x="258" y="64"/>
                  <a:pt x="257" y="65"/>
                  <a:pt x="258" y="67"/>
                </a:cubicBezTo>
                <a:cubicBezTo>
                  <a:pt x="259" y="68"/>
                  <a:pt x="260" y="69"/>
                  <a:pt x="263" y="68"/>
                </a:cubicBezTo>
                <a:cubicBezTo>
                  <a:pt x="265" y="67"/>
                  <a:pt x="270" y="63"/>
                  <a:pt x="272" y="62"/>
                </a:cubicBezTo>
                <a:cubicBezTo>
                  <a:pt x="274" y="61"/>
                  <a:pt x="276" y="58"/>
                  <a:pt x="272" y="57"/>
                </a:cubicBezTo>
                <a:cubicBezTo>
                  <a:pt x="268" y="57"/>
                  <a:pt x="268" y="57"/>
                  <a:pt x="263" y="57"/>
                </a:cubicBezTo>
                <a:cubicBezTo>
                  <a:pt x="259" y="57"/>
                  <a:pt x="258" y="57"/>
                  <a:pt x="258" y="62"/>
                </a:cubicBezTo>
                <a:close/>
                <a:moveTo>
                  <a:pt x="409" y="115"/>
                </a:moveTo>
                <a:cubicBezTo>
                  <a:pt x="413" y="119"/>
                  <a:pt x="416" y="124"/>
                  <a:pt x="419" y="124"/>
                </a:cubicBezTo>
                <a:cubicBezTo>
                  <a:pt x="422" y="124"/>
                  <a:pt x="426" y="123"/>
                  <a:pt x="427" y="125"/>
                </a:cubicBezTo>
                <a:cubicBezTo>
                  <a:pt x="428" y="127"/>
                  <a:pt x="430" y="131"/>
                  <a:pt x="432" y="125"/>
                </a:cubicBezTo>
                <a:cubicBezTo>
                  <a:pt x="435" y="119"/>
                  <a:pt x="437" y="118"/>
                  <a:pt x="436" y="115"/>
                </a:cubicBezTo>
                <a:cubicBezTo>
                  <a:pt x="436" y="112"/>
                  <a:pt x="436" y="111"/>
                  <a:pt x="438" y="110"/>
                </a:cubicBezTo>
                <a:cubicBezTo>
                  <a:pt x="440" y="108"/>
                  <a:pt x="443" y="107"/>
                  <a:pt x="443" y="105"/>
                </a:cubicBezTo>
                <a:cubicBezTo>
                  <a:pt x="443" y="103"/>
                  <a:pt x="446" y="102"/>
                  <a:pt x="447" y="101"/>
                </a:cubicBezTo>
                <a:cubicBezTo>
                  <a:pt x="449" y="101"/>
                  <a:pt x="453" y="97"/>
                  <a:pt x="455" y="98"/>
                </a:cubicBezTo>
                <a:cubicBezTo>
                  <a:pt x="457" y="98"/>
                  <a:pt x="458" y="98"/>
                  <a:pt x="462" y="95"/>
                </a:cubicBezTo>
                <a:cubicBezTo>
                  <a:pt x="465" y="93"/>
                  <a:pt x="469" y="90"/>
                  <a:pt x="469" y="88"/>
                </a:cubicBezTo>
                <a:cubicBezTo>
                  <a:pt x="469" y="86"/>
                  <a:pt x="471" y="85"/>
                  <a:pt x="473" y="86"/>
                </a:cubicBezTo>
                <a:cubicBezTo>
                  <a:pt x="474" y="88"/>
                  <a:pt x="479" y="88"/>
                  <a:pt x="483" y="86"/>
                </a:cubicBezTo>
                <a:cubicBezTo>
                  <a:pt x="487" y="84"/>
                  <a:pt x="495" y="80"/>
                  <a:pt x="497" y="79"/>
                </a:cubicBezTo>
                <a:cubicBezTo>
                  <a:pt x="499" y="79"/>
                  <a:pt x="505" y="76"/>
                  <a:pt x="503" y="72"/>
                </a:cubicBezTo>
                <a:cubicBezTo>
                  <a:pt x="502" y="67"/>
                  <a:pt x="499" y="69"/>
                  <a:pt x="501" y="65"/>
                </a:cubicBezTo>
                <a:cubicBezTo>
                  <a:pt x="503" y="62"/>
                  <a:pt x="503" y="61"/>
                  <a:pt x="506" y="61"/>
                </a:cubicBezTo>
                <a:cubicBezTo>
                  <a:pt x="508" y="61"/>
                  <a:pt x="509" y="58"/>
                  <a:pt x="510" y="57"/>
                </a:cubicBezTo>
                <a:cubicBezTo>
                  <a:pt x="512" y="56"/>
                  <a:pt x="511" y="52"/>
                  <a:pt x="510" y="49"/>
                </a:cubicBezTo>
                <a:cubicBezTo>
                  <a:pt x="509" y="46"/>
                  <a:pt x="506" y="46"/>
                  <a:pt x="510" y="41"/>
                </a:cubicBezTo>
                <a:cubicBezTo>
                  <a:pt x="513" y="36"/>
                  <a:pt x="513" y="35"/>
                  <a:pt x="513" y="32"/>
                </a:cubicBezTo>
                <a:cubicBezTo>
                  <a:pt x="513" y="29"/>
                  <a:pt x="516" y="27"/>
                  <a:pt x="518" y="25"/>
                </a:cubicBezTo>
                <a:cubicBezTo>
                  <a:pt x="521" y="23"/>
                  <a:pt x="524" y="21"/>
                  <a:pt x="529" y="19"/>
                </a:cubicBezTo>
                <a:cubicBezTo>
                  <a:pt x="534" y="17"/>
                  <a:pt x="537" y="17"/>
                  <a:pt x="533" y="13"/>
                </a:cubicBezTo>
                <a:cubicBezTo>
                  <a:pt x="530" y="9"/>
                  <a:pt x="529" y="12"/>
                  <a:pt x="524" y="12"/>
                </a:cubicBezTo>
                <a:cubicBezTo>
                  <a:pt x="518" y="13"/>
                  <a:pt x="509" y="15"/>
                  <a:pt x="506" y="16"/>
                </a:cubicBezTo>
                <a:cubicBezTo>
                  <a:pt x="502" y="17"/>
                  <a:pt x="497" y="19"/>
                  <a:pt x="494" y="20"/>
                </a:cubicBezTo>
                <a:cubicBezTo>
                  <a:pt x="492" y="21"/>
                  <a:pt x="490" y="20"/>
                  <a:pt x="493" y="18"/>
                </a:cubicBezTo>
                <a:cubicBezTo>
                  <a:pt x="496" y="16"/>
                  <a:pt x="503" y="15"/>
                  <a:pt x="504" y="13"/>
                </a:cubicBezTo>
                <a:cubicBezTo>
                  <a:pt x="505" y="11"/>
                  <a:pt x="512" y="8"/>
                  <a:pt x="505" y="7"/>
                </a:cubicBezTo>
                <a:cubicBezTo>
                  <a:pt x="498" y="6"/>
                  <a:pt x="494" y="5"/>
                  <a:pt x="488" y="5"/>
                </a:cubicBezTo>
                <a:cubicBezTo>
                  <a:pt x="483" y="5"/>
                  <a:pt x="480" y="5"/>
                  <a:pt x="476" y="4"/>
                </a:cubicBezTo>
                <a:cubicBezTo>
                  <a:pt x="473" y="2"/>
                  <a:pt x="470" y="1"/>
                  <a:pt x="465" y="2"/>
                </a:cubicBezTo>
                <a:cubicBezTo>
                  <a:pt x="461" y="2"/>
                  <a:pt x="455" y="2"/>
                  <a:pt x="453" y="2"/>
                </a:cubicBezTo>
                <a:cubicBezTo>
                  <a:pt x="451" y="3"/>
                  <a:pt x="449" y="0"/>
                  <a:pt x="445" y="1"/>
                </a:cubicBezTo>
                <a:cubicBezTo>
                  <a:pt x="441" y="2"/>
                  <a:pt x="439" y="4"/>
                  <a:pt x="440" y="5"/>
                </a:cubicBezTo>
                <a:cubicBezTo>
                  <a:pt x="441" y="6"/>
                  <a:pt x="438" y="5"/>
                  <a:pt x="433" y="5"/>
                </a:cubicBezTo>
                <a:cubicBezTo>
                  <a:pt x="428" y="5"/>
                  <a:pt x="425" y="6"/>
                  <a:pt x="422" y="6"/>
                </a:cubicBezTo>
                <a:cubicBezTo>
                  <a:pt x="420" y="6"/>
                  <a:pt x="421" y="9"/>
                  <a:pt x="416" y="9"/>
                </a:cubicBezTo>
                <a:cubicBezTo>
                  <a:pt x="411" y="8"/>
                  <a:pt x="406" y="8"/>
                  <a:pt x="405" y="8"/>
                </a:cubicBezTo>
                <a:cubicBezTo>
                  <a:pt x="403" y="8"/>
                  <a:pt x="402" y="8"/>
                  <a:pt x="395" y="9"/>
                </a:cubicBezTo>
                <a:cubicBezTo>
                  <a:pt x="387" y="11"/>
                  <a:pt x="384" y="11"/>
                  <a:pt x="380" y="11"/>
                </a:cubicBezTo>
                <a:cubicBezTo>
                  <a:pt x="375" y="11"/>
                  <a:pt x="369" y="13"/>
                  <a:pt x="371" y="15"/>
                </a:cubicBezTo>
                <a:cubicBezTo>
                  <a:pt x="373" y="18"/>
                  <a:pt x="371" y="19"/>
                  <a:pt x="364" y="19"/>
                </a:cubicBezTo>
                <a:cubicBezTo>
                  <a:pt x="358" y="19"/>
                  <a:pt x="351" y="21"/>
                  <a:pt x="351" y="22"/>
                </a:cubicBezTo>
                <a:cubicBezTo>
                  <a:pt x="351" y="23"/>
                  <a:pt x="352" y="25"/>
                  <a:pt x="356" y="24"/>
                </a:cubicBezTo>
                <a:cubicBezTo>
                  <a:pt x="360" y="23"/>
                  <a:pt x="362" y="25"/>
                  <a:pt x="358" y="28"/>
                </a:cubicBezTo>
                <a:cubicBezTo>
                  <a:pt x="355" y="30"/>
                  <a:pt x="349" y="31"/>
                  <a:pt x="345" y="31"/>
                </a:cubicBezTo>
                <a:cubicBezTo>
                  <a:pt x="341" y="31"/>
                  <a:pt x="331" y="33"/>
                  <a:pt x="335" y="35"/>
                </a:cubicBezTo>
                <a:cubicBezTo>
                  <a:pt x="339" y="38"/>
                  <a:pt x="344" y="38"/>
                  <a:pt x="344" y="39"/>
                </a:cubicBezTo>
                <a:cubicBezTo>
                  <a:pt x="344" y="39"/>
                  <a:pt x="341" y="40"/>
                  <a:pt x="344" y="42"/>
                </a:cubicBezTo>
                <a:cubicBezTo>
                  <a:pt x="348" y="44"/>
                  <a:pt x="350" y="46"/>
                  <a:pt x="351" y="48"/>
                </a:cubicBezTo>
                <a:cubicBezTo>
                  <a:pt x="351" y="49"/>
                  <a:pt x="354" y="49"/>
                  <a:pt x="357" y="47"/>
                </a:cubicBezTo>
                <a:cubicBezTo>
                  <a:pt x="360" y="45"/>
                  <a:pt x="373" y="46"/>
                  <a:pt x="378" y="49"/>
                </a:cubicBezTo>
                <a:cubicBezTo>
                  <a:pt x="383" y="51"/>
                  <a:pt x="391" y="58"/>
                  <a:pt x="391" y="63"/>
                </a:cubicBezTo>
                <a:cubicBezTo>
                  <a:pt x="392" y="68"/>
                  <a:pt x="390" y="72"/>
                  <a:pt x="394" y="72"/>
                </a:cubicBezTo>
                <a:cubicBezTo>
                  <a:pt x="397" y="72"/>
                  <a:pt x="402" y="67"/>
                  <a:pt x="406" y="72"/>
                </a:cubicBezTo>
                <a:cubicBezTo>
                  <a:pt x="411" y="77"/>
                  <a:pt x="413" y="84"/>
                  <a:pt x="406" y="86"/>
                </a:cubicBezTo>
                <a:cubicBezTo>
                  <a:pt x="400" y="88"/>
                  <a:pt x="396" y="90"/>
                  <a:pt x="397" y="95"/>
                </a:cubicBezTo>
                <a:cubicBezTo>
                  <a:pt x="399" y="100"/>
                  <a:pt x="404" y="109"/>
                  <a:pt x="409" y="115"/>
                </a:cubicBezTo>
                <a:close/>
                <a:moveTo>
                  <a:pt x="292" y="279"/>
                </a:moveTo>
                <a:cubicBezTo>
                  <a:pt x="293" y="280"/>
                  <a:pt x="294" y="280"/>
                  <a:pt x="296" y="281"/>
                </a:cubicBezTo>
                <a:cubicBezTo>
                  <a:pt x="298" y="281"/>
                  <a:pt x="300" y="280"/>
                  <a:pt x="298" y="278"/>
                </a:cubicBezTo>
                <a:cubicBezTo>
                  <a:pt x="296" y="276"/>
                  <a:pt x="301" y="277"/>
                  <a:pt x="303" y="277"/>
                </a:cubicBezTo>
                <a:cubicBezTo>
                  <a:pt x="306" y="277"/>
                  <a:pt x="307" y="278"/>
                  <a:pt x="308" y="279"/>
                </a:cubicBezTo>
                <a:cubicBezTo>
                  <a:pt x="309" y="281"/>
                  <a:pt x="311" y="281"/>
                  <a:pt x="313" y="281"/>
                </a:cubicBezTo>
                <a:cubicBezTo>
                  <a:pt x="314" y="281"/>
                  <a:pt x="317" y="283"/>
                  <a:pt x="317" y="284"/>
                </a:cubicBezTo>
                <a:cubicBezTo>
                  <a:pt x="317" y="285"/>
                  <a:pt x="319" y="286"/>
                  <a:pt x="322" y="286"/>
                </a:cubicBezTo>
                <a:cubicBezTo>
                  <a:pt x="324" y="286"/>
                  <a:pt x="326" y="286"/>
                  <a:pt x="327" y="285"/>
                </a:cubicBezTo>
                <a:cubicBezTo>
                  <a:pt x="328" y="284"/>
                  <a:pt x="326" y="284"/>
                  <a:pt x="324" y="283"/>
                </a:cubicBezTo>
                <a:cubicBezTo>
                  <a:pt x="323" y="282"/>
                  <a:pt x="320" y="281"/>
                  <a:pt x="318" y="280"/>
                </a:cubicBezTo>
                <a:cubicBezTo>
                  <a:pt x="316" y="280"/>
                  <a:pt x="311" y="278"/>
                  <a:pt x="310" y="277"/>
                </a:cubicBezTo>
                <a:cubicBezTo>
                  <a:pt x="310" y="276"/>
                  <a:pt x="309" y="275"/>
                  <a:pt x="307" y="275"/>
                </a:cubicBezTo>
                <a:cubicBezTo>
                  <a:pt x="306" y="275"/>
                  <a:pt x="300" y="275"/>
                  <a:pt x="298" y="275"/>
                </a:cubicBezTo>
                <a:cubicBezTo>
                  <a:pt x="296" y="275"/>
                  <a:pt x="294" y="277"/>
                  <a:pt x="292" y="277"/>
                </a:cubicBezTo>
                <a:cubicBezTo>
                  <a:pt x="291" y="277"/>
                  <a:pt x="290" y="279"/>
                  <a:pt x="292" y="279"/>
                </a:cubicBezTo>
                <a:close/>
                <a:moveTo>
                  <a:pt x="329" y="294"/>
                </a:moveTo>
                <a:cubicBezTo>
                  <a:pt x="330" y="294"/>
                  <a:pt x="332" y="294"/>
                  <a:pt x="335" y="294"/>
                </a:cubicBezTo>
                <a:cubicBezTo>
                  <a:pt x="338" y="295"/>
                  <a:pt x="339" y="296"/>
                  <a:pt x="341" y="294"/>
                </a:cubicBezTo>
                <a:cubicBezTo>
                  <a:pt x="342" y="293"/>
                  <a:pt x="343" y="293"/>
                  <a:pt x="346" y="293"/>
                </a:cubicBezTo>
                <a:cubicBezTo>
                  <a:pt x="349" y="293"/>
                  <a:pt x="348" y="290"/>
                  <a:pt x="347" y="290"/>
                </a:cubicBezTo>
                <a:cubicBezTo>
                  <a:pt x="346" y="289"/>
                  <a:pt x="341" y="288"/>
                  <a:pt x="338" y="287"/>
                </a:cubicBezTo>
                <a:cubicBezTo>
                  <a:pt x="336" y="287"/>
                  <a:pt x="332" y="287"/>
                  <a:pt x="331" y="288"/>
                </a:cubicBezTo>
                <a:cubicBezTo>
                  <a:pt x="330" y="289"/>
                  <a:pt x="330" y="292"/>
                  <a:pt x="329" y="292"/>
                </a:cubicBezTo>
                <a:cubicBezTo>
                  <a:pt x="328" y="292"/>
                  <a:pt x="327" y="295"/>
                  <a:pt x="329" y="294"/>
                </a:cubicBezTo>
                <a:close/>
                <a:moveTo>
                  <a:pt x="317" y="290"/>
                </a:moveTo>
                <a:cubicBezTo>
                  <a:pt x="316" y="290"/>
                  <a:pt x="312" y="290"/>
                  <a:pt x="314" y="292"/>
                </a:cubicBezTo>
                <a:cubicBezTo>
                  <a:pt x="316" y="293"/>
                  <a:pt x="318" y="294"/>
                  <a:pt x="318" y="294"/>
                </a:cubicBezTo>
                <a:cubicBezTo>
                  <a:pt x="319" y="295"/>
                  <a:pt x="320" y="294"/>
                  <a:pt x="321" y="294"/>
                </a:cubicBezTo>
                <a:cubicBezTo>
                  <a:pt x="323" y="294"/>
                  <a:pt x="321" y="293"/>
                  <a:pt x="320" y="292"/>
                </a:cubicBezTo>
                <a:cubicBezTo>
                  <a:pt x="319" y="291"/>
                  <a:pt x="319" y="291"/>
                  <a:pt x="317" y="290"/>
                </a:cubicBezTo>
                <a:close/>
                <a:moveTo>
                  <a:pt x="329" y="282"/>
                </a:moveTo>
                <a:cubicBezTo>
                  <a:pt x="328" y="282"/>
                  <a:pt x="329" y="283"/>
                  <a:pt x="330" y="283"/>
                </a:cubicBezTo>
                <a:cubicBezTo>
                  <a:pt x="331" y="283"/>
                  <a:pt x="333" y="283"/>
                  <a:pt x="332" y="281"/>
                </a:cubicBezTo>
                <a:cubicBezTo>
                  <a:pt x="332" y="280"/>
                  <a:pt x="329" y="280"/>
                  <a:pt x="329" y="282"/>
                </a:cubicBezTo>
                <a:close/>
                <a:moveTo>
                  <a:pt x="354" y="289"/>
                </a:moveTo>
                <a:cubicBezTo>
                  <a:pt x="352" y="289"/>
                  <a:pt x="350" y="290"/>
                  <a:pt x="351" y="291"/>
                </a:cubicBezTo>
                <a:cubicBezTo>
                  <a:pt x="351" y="293"/>
                  <a:pt x="351" y="294"/>
                  <a:pt x="354" y="293"/>
                </a:cubicBezTo>
                <a:cubicBezTo>
                  <a:pt x="356" y="293"/>
                  <a:pt x="357" y="291"/>
                  <a:pt x="359" y="291"/>
                </a:cubicBezTo>
                <a:cubicBezTo>
                  <a:pt x="360" y="290"/>
                  <a:pt x="363" y="289"/>
                  <a:pt x="360" y="289"/>
                </a:cubicBezTo>
                <a:cubicBezTo>
                  <a:pt x="358" y="289"/>
                  <a:pt x="355" y="289"/>
                  <a:pt x="354" y="289"/>
                </a:cubicBezTo>
                <a:close/>
                <a:moveTo>
                  <a:pt x="370" y="320"/>
                </a:moveTo>
                <a:cubicBezTo>
                  <a:pt x="371" y="321"/>
                  <a:pt x="371" y="322"/>
                  <a:pt x="373" y="321"/>
                </a:cubicBezTo>
                <a:cubicBezTo>
                  <a:pt x="375" y="321"/>
                  <a:pt x="376" y="319"/>
                  <a:pt x="376" y="319"/>
                </a:cubicBezTo>
                <a:cubicBezTo>
                  <a:pt x="376" y="318"/>
                  <a:pt x="375" y="317"/>
                  <a:pt x="373" y="317"/>
                </a:cubicBezTo>
                <a:cubicBezTo>
                  <a:pt x="371" y="318"/>
                  <a:pt x="370" y="319"/>
                  <a:pt x="370" y="320"/>
                </a:cubicBezTo>
                <a:close/>
                <a:moveTo>
                  <a:pt x="381" y="314"/>
                </a:moveTo>
                <a:cubicBezTo>
                  <a:pt x="381" y="313"/>
                  <a:pt x="380" y="313"/>
                  <a:pt x="383" y="313"/>
                </a:cubicBezTo>
                <a:cubicBezTo>
                  <a:pt x="385" y="312"/>
                  <a:pt x="385" y="311"/>
                  <a:pt x="384" y="310"/>
                </a:cubicBezTo>
                <a:cubicBezTo>
                  <a:pt x="383" y="309"/>
                  <a:pt x="381" y="310"/>
                  <a:pt x="381" y="310"/>
                </a:cubicBezTo>
                <a:cubicBezTo>
                  <a:pt x="381" y="310"/>
                  <a:pt x="380" y="312"/>
                  <a:pt x="379" y="313"/>
                </a:cubicBezTo>
                <a:cubicBezTo>
                  <a:pt x="377" y="313"/>
                  <a:pt x="378" y="314"/>
                  <a:pt x="379" y="315"/>
                </a:cubicBezTo>
                <a:cubicBezTo>
                  <a:pt x="380" y="315"/>
                  <a:pt x="381" y="315"/>
                  <a:pt x="381" y="314"/>
                </a:cubicBezTo>
                <a:close/>
                <a:moveTo>
                  <a:pt x="384" y="309"/>
                </a:moveTo>
                <a:cubicBezTo>
                  <a:pt x="385" y="310"/>
                  <a:pt x="386" y="309"/>
                  <a:pt x="387" y="308"/>
                </a:cubicBezTo>
                <a:cubicBezTo>
                  <a:pt x="387" y="307"/>
                  <a:pt x="385" y="306"/>
                  <a:pt x="384" y="306"/>
                </a:cubicBezTo>
                <a:cubicBezTo>
                  <a:pt x="383" y="306"/>
                  <a:pt x="382" y="307"/>
                  <a:pt x="382" y="307"/>
                </a:cubicBezTo>
                <a:cubicBezTo>
                  <a:pt x="383" y="308"/>
                  <a:pt x="383" y="309"/>
                  <a:pt x="384" y="309"/>
                </a:cubicBezTo>
                <a:close/>
                <a:moveTo>
                  <a:pt x="385" y="301"/>
                </a:moveTo>
                <a:cubicBezTo>
                  <a:pt x="387" y="300"/>
                  <a:pt x="386" y="299"/>
                  <a:pt x="384" y="298"/>
                </a:cubicBezTo>
                <a:cubicBezTo>
                  <a:pt x="382" y="297"/>
                  <a:pt x="383" y="299"/>
                  <a:pt x="381" y="299"/>
                </a:cubicBezTo>
                <a:cubicBezTo>
                  <a:pt x="380" y="300"/>
                  <a:pt x="381" y="301"/>
                  <a:pt x="382" y="301"/>
                </a:cubicBezTo>
                <a:cubicBezTo>
                  <a:pt x="383" y="301"/>
                  <a:pt x="384" y="301"/>
                  <a:pt x="385" y="301"/>
                </a:cubicBezTo>
                <a:close/>
                <a:moveTo>
                  <a:pt x="380" y="297"/>
                </a:moveTo>
                <a:cubicBezTo>
                  <a:pt x="381" y="296"/>
                  <a:pt x="380" y="296"/>
                  <a:pt x="379" y="296"/>
                </a:cubicBezTo>
                <a:cubicBezTo>
                  <a:pt x="378" y="296"/>
                  <a:pt x="376" y="296"/>
                  <a:pt x="376" y="296"/>
                </a:cubicBezTo>
                <a:cubicBezTo>
                  <a:pt x="376" y="297"/>
                  <a:pt x="377" y="298"/>
                  <a:pt x="378" y="298"/>
                </a:cubicBezTo>
                <a:cubicBezTo>
                  <a:pt x="378" y="298"/>
                  <a:pt x="379" y="298"/>
                  <a:pt x="380" y="297"/>
                </a:cubicBezTo>
                <a:close/>
                <a:moveTo>
                  <a:pt x="386" y="302"/>
                </a:moveTo>
                <a:cubicBezTo>
                  <a:pt x="386" y="301"/>
                  <a:pt x="386" y="302"/>
                  <a:pt x="385" y="302"/>
                </a:cubicBezTo>
                <a:cubicBezTo>
                  <a:pt x="383" y="303"/>
                  <a:pt x="384" y="304"/>
                  <a:pt x="385" y="304"/>
                </a:cubicBezTo>
                <a:cubicBezTo>
                  <a:pt x="386" y="303"/>
                  <a:pt x="386" y="303"/>
                  <a:pt x="386" y="302"/>
                </a:cubicBezTo>
                <a:close/>
                <a:moveTo>
                  <a:pt x="375" y="293"/>
                </a:moveTo>
                <a:cubicBezTo>
                  <a:pt x="376" y="292"/>
                  <a:pt x="375" y="291"/>
                  <a:pt x="373" y="291"/>
                </a:cubicBezTo>
                <a:cubicBezTo>
                  <a:pt x="371" y="290"/>
                  <a:pt x="372" y="291"/>
                  <a:pt x="371" y="292"/>
                </a:cubicBezTo>
                <a:cubicBezTo>
                  <a:pt x="370" y="292"/>
                  <a:pt x="372" y="293"/>
                  <a:pt x="372" y="293"/>
                </a:cubicBezTo>
                <a:cubicBezTo>
                  <a:pt x="374" y="293"/>
                  <a:pt x="374" y="294"/>
                  <a:pt x="375" y="293"/>
                </a:cubicBezTo>
                <a:close/>
                <a:moveTo>
                  <a:pt x="315" y="271"/>
                </a:moveTo>
                <a:cubicBezTo>
                  <a:pt x="317" y="272"/>
                  <a:pt x="317" y="272"/>
                  <a:pt x="318" y="271"/>
                </a:cubicBezTo>
                <a:cubicBezTo>
                  <a:pt x="320" y="270"/>
                  <a:pt x="317" y="270"/>
                  <a:pt x="316" y="270"/>
                </a:cubicBezTo>
                <a:cubicBezTo>
                  <a:pt x="316" y="269"/>
                  <a:pt x="316" y="268"/>
                  <a:pt x="316" y="266"/>
                </a:cubicBezTo>
                <a:cubicBezTo>
                  <a:pt x="316" y="265"/>
                  <a:pt x="315" y="266"/>
                  <a:pt x="314" y="267"/>
                </a:cubicBezTo>
                <a:cubicBezTo>
                  <a:pt x="312" y="267"/>
                  <a:pt x="312" y="269"/>
                  <a:pt x="313" y="270"/>
                </a:cubicBezTo>
                <a:cubicBezTo>
                  <a:pt x="314" y="270"/>
                  <a:pt x="314" y="271"/>
                  <a:pt x="315" y="271"/>
                </a:cubicBezTo>
                <a:close/>
                <a:moveTo>
                  <a:pt x="319" y="266"/>
                </a:moveTo>
                <a:cubicBezTo>
                  <a:pt x="321" y="267"/>
                  <a:pt x="322" y="267"/>
                  <a:pt x="321" y="266"/>
                </a:cubicBezTo>
                <a:cubicBezTo>
                  <a:pt x="321" y="266"/>
                  <a:pt x="321" y="265"/>
                  <a:pt x="321" y="264"/>
                </a:cubicBezTo>
                <a:cubicBezTo>
                  <a:pt x="322" y="262"/>
                  <a:pt x="320" y="261"/>
                  <a:pt x="318" y="260"/>
                </a:cubicBezTo>
                <a:cubicBezTo>
                  <a:pt x="317" y="260"/>
                  <a:pt x="316" y="260"/>
                  <a:pt x="317" y="262"/>
                </a:cubicBezTo>
                <a:cubicBezTo>
                  <a:pt x="318" y="263"/>
                  <a:pt x="317" y="263"/>
                  <a:pt x="317" y="264"/>
                </a:cubicBezTo>
                <a:cubicBezTo>
                  <a:pt x="316" y="265"/>
                  <a:pt x="318" y="266"/>
                  <a:pt x="319" y="266"/>
                </a:cubicBezTo>
                <a:close/>
                <a:moveTo>
                  <a:pt x="323" y="271"/>
                </a:moveTo>
                <a:cubicBezTo>
                  <a:pt x="323" y="271"/>
                  <a:pt x="325" y="270"/>
                  <a:pt x="324" y="269"/>
                </a:cubicBezTo>
                <a:cubicBezTo>
                  <a:pt x="323" y="268"/>
                  <a:pt x="323" y="269"/>
                  <a:pt x="322" y="269"/>
                </a:cubicBezTo>
                <a:cubicBezTo>
                  <a:pt x="321" y="270"/>
                  <a:pt x="321" y="271"/>
                  <a:pt x="323" y="271"/>
                </a:cubicBezTo>
                <a:cubicBezTo>
                  <a:pt x="323" y="271"/>
                  <a:pt x="323" y="271"/>
                  <a:pt x="323" y="271"/>
                </a:cubicBezTo>
                <a:close/>
                <a:moveTo>
                  <a:pt x="330" y="275"/>
                </a:moveTo>
                <a:cubicBezTo>
                  <a:pt x="330" y="275"/>
                  <a:pt x="329" y="274"/>
                  <a:pt x="328" y="273"/>
                </a:cubicBezTo>
                <a:cubicBezTo>
                  <a:pt x="328" y="273"/>
                  <a:pt x="328" y="272"/>
                  <a:pt x="327" y="272"/>
                </a:cubicBezTo>
                <a:cubicBezTo>
                  <a:pt x="325" y="272"/>
                  <a:pt x="325" y="272"/>
                  <a:pt x="325" y="274"/>
                </a:cubicBezTo>
                <a:cubicBezTo>
                  <a:pt x="325" y="275"/>
                  <a:pt x="326" y="273"/>
                  <a:pt x="327" y="274"/>
                </a:cubicBezTo>
                <a:cubicBezTo>
                  <a:pt x="327" y="275"/>
                  <a:pt x="329" y="275"/>
                  <a:pt x="330" y="275"/>
                </a:cubicBezTo>
                <a:close/>
                <a:moveTo>
                  <a:pt x="313" y="263"/>
                </a:moveTo>
                <a:cubicBezTo>
                  <a:pt x="314" y="263"/>
                  <a:pt x="314" y="262"/>
                  <a:pt x="314" y="261"/>
                </a:cubicBezTo>
                <a:cubicBezTo>
                  <a:pt x="314" y="261"/>
                  <a:pt x="313" y="260"/>
                  <a:pt x="312" y="261"/>
                </a:cubicBezTo>
                <a:cubicBezTo>
                  <a:pt x="311" y="261"/>
                  <a:pt x="310" y="262"/>
                  <a:pt x="311" y="263"/>
                </a:cubicBezTo>
                <a:cubicBezTo>
                  <a:pt x="312" y="264"/>
                  <a:pt x="312" y="263"/>
                  <a:pt x="313" y="263"/>
                </a:cubicBezTo>
                <a:close/>
                <a:moveTo>
                  <a:pt x="369" y="177"/>
                </a:moveTo>
                <a:cubicBezTo>
                  <a:pt x="370" y="176"/>
                  <a:pt x="370" y="176"/>
                  <a:pt x="369" y="175"/>
                </a:cubicBezTo>
                <a:cubicBezTo>
                  <a:pt x="367" y="173"/>
                  <a:pt x="365" y="172"/>
                  <a:pt x="363" y="172"/>
                </a:cubicBezTo>
                <a:cubicBezTo>
                  <a:pt x="362" y="172"/>
                  <a:pt x="361" y="173"/>
                  <a:pt x="362" y="174"/>
                </a:cubicBezTo>
                <a:cubicBezTo>
                  <a:pt x="363" y="175"/>
                  <a:pt x="366" y="176"/>
                  <a:pt x="367" y="177"/>
                </a:cubicBezTo>
                <a:cubicBezTo>
                  <a:pt x="367" y="177"/>
                  <a:pt x="368" y="178"/>
                  <a:pt x="369" y="177"/>
                </a:cubicBezTo>
                <a:close/>
                <a:moveTo>
                  <a:pt x="374" y="189"/>
                </a:moveTo>
                <a:cubicBezTo>
                  <a:pt x="374" y="191"/>
                  <a:pt x="376" y="190"/>
                  <a:pt x="377" y="188"/>
                </a:cubicBezTo>
                <a:cubicBezTo>
                  <a:pt x="377" y="187"/>
                  <a:pt x="376" y="187"/>
                  <a:pt x="376" y="185"/>
                </a:cubicBezTo>
                <a:cubicBezTo>
                  <a:pt x="375" y="183"/>
                  <a:pt x="375" y="183"/>
                  <a:pt x="373" y="184"/>
                </a:cubicBezTo>
                <a:cubicBezTo>
                  <a:pt x="371" y="185"/>
                  <a:pt x="372" y="186"/>
                  <a:pt x="373" y="187"/>
                </a:cubicBezTo>
                <a:cubicBezTo>
                  <a:pt x="374" y="187"/>
                  <a:pt x="374" y="187"/>
                  <a:pt x="374" y="189"/>
                </a:cubicBezTo>
                <a:close/>
                <a:moveTo>
                  <a:pt x="363" y="121"/>
                </a:moveTo>
                <a:cubicBezTo>
                  <a:pt x="363" y="119"/>
                  <a:pt x="362" y="120"/>
                  <a:pt x="360" y="121"/>
                </a:cubicBezTo>
                <a:cubicBezTo>
                  <a:pt x="358" y="123"/>
                  <a:pt x="360" y="124"/>
                  <a:pt x="361" y="124"/>
                </a:cubicBezTo>
                <a:cubicBezTo>
                  <a:pt x="363" y="124"/>
                  <a:pt x="363" y="123"/>
                  <a:pt x="363" y="121"/>
                </a:cubicBezTo>
                <a:close/>
                <a:moveTo>
                  <a:pt x="301" y="119"/>
                </a:moveTo>
                <a:cubicBezTo>
                  <a:pt x="302" y="118"/>
                  <a:pt x="302" y="117"/>
                  <a:pt x="303" y="117"/>
                </a:cubicBezTo>
                <a:cubicBezTo>
                  <a:pt x="304" y="116"/>
                  <a:pt x="304" y="114"/>
                  <a:pt x="302" y="114"/>
                </a:cubicBezTo>
                <a:cubicBezTo>
                  <a:pt x="300" y="115"/>
                  <a:pt x="297" y="115"/>
                  <a:pt x="296" y="116"/>
                </a:cubicBezTo>
                <a:cubicBezTo>
                  <a:pt x="295" y="117"/>
                  <a:pt x="295" y="119"/>
                  <a:pt x="297" y="120"/>
                </a:cubicBezTo>
                <a:cubicBezTo>
                  <a:pt x="300" y="121"/>
                  <a:pt x="300" y="120"/>
                  <a:pt x="301" y="119"/>
                </a:cubicBezTo>
                <a:close/>
                <a:moveTo>
                  <a:pt x="325" y="91"/>
                </a:moveTo>
                <a:cubicBezTo>
                  <a:pt x="327" y="89"/>
                  <a:pt x="324" y="89"/>
                  <a:pt x="322" y="87"/>
                </a:cubicBezTo>
                <a:cubicBezTo>
                  <a:pt x="320" y="85"/>
                  <a:pt x="318" y="88"/>
                  <a:pt x="317" y="90"/>
                </a:cubicBezTo>
                <a:cubicBezTo>
                  <a:pt x="316" y="92"/>
                  <a:pt x="318" y="93"/>
                  <a:pt x="319" y="93"/>
                </a:cubicBezTo>
                <a:cubicBezTo>
                  <a:pt x="320" y="93"/>
                  <a:pt x="322" y="93"/>
                  <a:pt x="325" y="91"/>
                </a:cubicBezTo>
                <a:close/>
                <a:moveTo>
                  <a:pt x="184" y="46"/>
                </a:moveTo>
                <a:cubicBezTo>
                  <a:pt x="185" y="44"/>
                  <a:pt x="189" y="44"/>
                  <a:pt x="187" y="41"/>
                </a:cubicBezTo>
                <a:cubicBezTo>
                  <a:pt x="186" y="39"/>
                  <a:pt x="186" y="35"/>
                  <a:pt x="183" y="36"/>
                </a:cubicBezTo>
                <a:cubicBezTo>
                  <a:pt x="179" y="38"/>
                  <a:pt x="177" y="37"/>
                  <a:pt x="174" y="39"/>
                </a:cubicBezTo>
                <a:cubicBezTo>
                  <a:pt x="172" y="42"/>
                  <a:pt x="169" y="45"/>
                  <a:pt x="167" y="45"/>
                </a:cubicBezTo>
                <a:cubicBezTo>
                  <a:pt x="165" y="45"/>
                  <a:pt x="161" y="44"/>
                  <a:pt x="162" y="47"/>
                </a:cubicBezTo>
                <a:cubicBezTo>
                  <a:pt x="163" y="50"/>
                  <a:pt x="165" y="51"/>
                  <a:pt x="168" y="50"/>
                </a:cubicBezTo>
                <a:cubicBezTo>
                  <a:pt x="171" y="48"/>
                  <a:pt x="171" y="48"/>
                  <a:pt x="174" y="48"/>
                </a:cubicBezTo>
                <a:cubicBezTo>
                  <a:pt x="176" y="49"/>
                  <a:pt x="183" y="44"/>
                  <a:pt x="181" y="47"/>
                </a:cubicBezTo>
                <a:cubicBezTo>
                  <a:pt x="179" y="50"/>
                  <a:pt x="180" y="52"/>
                  <a:pt x="182" y="49"/>
                </a:cubicBezTo>
                <a:cubicBezTo>
                  <a:pt x="185" y="47"/>
                  <a:pt x="183" y="47"/>
                  <a:pt x="184" y="46"/>
                </a:cubicBezTo>
                <a:close/>
                <a:moveTo>
                  <a:pt x="186" y="54"/>
                </a:moveTo>
                <a:cubicBezTo>
                  <a:pt x="190" y="54"/>
                  <a:pt x="191" y="54"/>
                  <a:pt x="194" y="53"/>
                </a:cubicBezTo>
                <a:cubicBezTo>
                  <a:pt x="196" y="52"/>
                  <a:pt x="196" y="54"/>
                  <a:pt x="195" y="55"/>
                </a:cubicBezTo>
                <a:cubicBezTo>
                  <a:pt x="194" y="56"/>
                  <a:pt x="197" y="57"/>
                  <a:pt x="199" y="57"/>
                </a:cubicBezTo>
                <a:cubicBezTo>
                  <a:pt x="202" y="58"/>
                  <a:pt x="206" y="56"/>
                  <a:pt x="209" y="55"/>
                </a:cubicBezTo>
                <a:cubicBezTo>
                  <a:pt x="212" y="54"/>
                  <a:pt x="215" y="55"/>
                  <a:pt x="218" y="55"/>
                </a:cubicBezTo>
                <a:cubicBezTo>
                  <a:pt x="221" y="55"/>
                  <a:pt x="220" y="51"/>
                  <a:pt x="221" y="49"/>
                </a:cubicBezTo>
                <a:cubicBezTo>
                  <a:pt x="221" y="46"/>
                  <a:pt x="218" y="47"/>
                  <a:pt x="215" y="47"/>
                </a:cubicBezTo>
                <a:cubicBezTo>
                  <a:pt x="212" y="46"/>
                  <a:pt x="213" y="45"/>
                  <a:pt x="212" y="42"/>
                </a:cubicBezTo>
                <a:cubicBezTo>
                  <a:pt x="211" y="39"/>
                  <a:pt x="208" y="44"/>
                  <a:pt x="208" y="45"/>
                </a:cubicBezTo>
                <a:cubicBezTo>
                  <a:pt x="207" y="47"/>
                  <a:pt x="210" y="48"/>
                  <a:pt x="211" y="49"/>
                </a:cubicBezTo>
                <a:cubicBezTo>
                  <a:pt x="211" y="51"/>
                  <a:pt x="205" y="51"/>
                  <a:pt x="204" y="50"/>
                </a:cubicBezTo>
                <a:cubicBezTo>
                  <a:pt x="203" y="50"/>
                  <a:pt x="201" y="49"/>
                  <a:pt x="199" y="48"/>
                </a:cubicBezTo>
                <a:cubicBezTo>
                  <a:pt x="197" y="47"/>
                  <a:pt x="195" y="44"/>
                  <a:pt x="193" y="44"/>
                </a:cubicBezTo>
                <a:cubicBezTo>
                  <a:pt x="190" y="45"/>
                  <a:pt x="189" y="46"/>
                  <a:pt x="188" y="47"/>
                </a:cubicBezTo>
                <a:cubicBezTo>
                  <a:pt x="188" y="49"/>
                  <a:pt x="187" y="50"/>
                  <a:pt x="185" y="50"/>
                </a:cubicBezTo>
                <a:cubicBezTo>
                  <a:pt x="183" y="51"/>
                  <a:pt x="182" y="54"/>
                  <a:pt x="186" y="54"/>
                </a:cubicBezTo>
                <a:close/>
                <a:moveTo>
                  <a:pt x="256" y="54"/>
                </a:moveTo>
                <a:cubicBezTo>
                  <a:pt x="259" y="54"/>
                  <a:pt x="261" y="55"/>
                  <a:pt x="262" y="55"/>
                </a:cubicBezTo>
                <a:cubicBezTo>
                  <a:pt x="264" y="55"/>
                  <a:pt x="265" y="53"/>
                  <a:pt x="263" y="51"/>
                </a:cubicBezTo>
                <a:cubicBezTo>
                  <a:pt x="260" y="50"/>
                  <a:pt x="258" y="47"/>
                  <a:pt x="257" y="48"/>
                </a:cubicBezTo>
                <a:cubicBezTo>
                  <a:pt x="256" y="50"/>
                  <a:pt x="254" y="51"/>
                  <a:pt x="253" y="52"/>
                </a:cubicBezTo>
                <a:cubicBezTo>
                  <a:pt x="252" y="52"/>
                  <a:pt x="254" y="54"/>
                  <a:pt x="256" y="54"/>
                </a:cubicBezTo>
                <a:close/>
                <a:moveTo>
                  <a:pt x="248" y="51"/>
                </a:moveTo>
                <a:cubicBezTo>
                  <a:pt x="248" y="49"/>
                  <a:pt x="249" y="47"/>
                  <a:pt x="249" y="46"/>
                </a:cubicBezTo>
                <a:cubicBezTo>
                  <a:pt x="250" y="45"/>
                  <a:pt x="250" y="42"/>
                  <a:pt x="246" y="43"/>
                </a:cubicBezTo>
                <a:cubicBezTo>
                  <a:pt x="242" y="43"/>
                  <a:pt x="242" y="41"/>
                  <a:pt x="240" y="42"/>
                </a:cubicBezTo>
                <a:cubicBezTo>
                  <a:pt x="237" y="44"/>
                  <a:pt x="238" y="46"/>
                  <a:pt x="234" y="47"/>
                </a:cubicBezTo>
                <a:cubicBezTo>
                  <a:pt x="231" y="48"/>
                  <a:pt x="231" y="48"/>
                  <a:pt x="230" y="46"/>
                </a:cubicBezTo>
                <a:cubicBezTo>
                  <a:pt x="230" y="45"/>
                  <a:pt x="229" y="43"/>
                  <a:pt x="227" y="42"/>
                </a:cubicBezTo>
                <a:cubicBezTo>
                  <a:pt x="225" y="41"/>
                  <a:pt x="223" y="42"/>
                  <a:pt x="224" y="44"/>
                </a:cubicBezTo>
                <a:cubicBezTo>
                  <a:pt x="225" y="47"/>
                  <a:pt x="228" y="48"/>
                  <a:pt x="229" y="50"/>
                </a:cubicBezTo>
                <a:cubicBezTo>
                  <a:pt x="229" y="51"/>
                  <a:pt x="231" y="52"/>
                  <a:pt x="235" y="52"/>
                </a:cubicBezTo>
                <a:cubicBezTo>
                  <a:pt x="238" y="51"/>
                  <a:pt x="240" y="51"/>
                  <a:pt x="241" y="52"/>
                </a:cubicBezTo>
                <a:cubicBezTo>
                  <a:pt x="242" y="53"/>
                  <a:pt x="244" y="53"/>
                  <a:pt x="246" y="53"/>
                </a:cubicBezTo>
                <a:cubicBezTo>
                  <a:pt x="248" y="53"/>
                  <a:pt x="248" y="52"/>
                  <a:pt x="248" y="51"/>
                </a:cubicBezTo>
                <a:close/>
                <a:moveTo>
                  <a:pt x="209" y="37"/>
                </a:moveTo>
                <a:cubicBezTo>
                  <a:pt x="208" y="36"/>
                  <a:pt x="208" y="35"/>
                  <a:pt x="210" y="34"/>
                </a:cubicBezTo>
                <a:cubicBezTo>
                  <a:pt x="212" y="34"/>
                  <a:pt x="215" y="33"/>
                  <a:pt x="212" y="31"/>
                </a:cubicBezTo>
                <a:cubicBezTo>
                  <a:pt x="209" y="29"/>
                  <a:pt x="206" y="27"/>
                  <a:pt x="204" y="28"/>
                </a:cubicBezTo>
                <a:cubicBezTo>
                  <a:pt x="202" y="29"/>
                  <a:pt x="202" y="30"/>
                  <a:pt x="199" y="31"/>
                </a:cubicBezTo>
                <a:cubicBezTo>
                  <a:pt x="197" y="31"/>
                  <a:pt x="193" y="29"/>
                  <a:pt x="193" y="31"/>
                </a:cubicBezTo>
                <a:cubicBezTo>
                  <a:pt x="193" y="33"/>
                  <a:pt x="193" y="36"/>
                  <a:pt x="196" y="37"/>
                </a:cubicBezTo>
                <a:cubicBezTo>
                  <a:pt x="198" y="38"/>
                  <a:pt x="202" y="37"/>
                  <a:pt x="202" y="38"/>
                </a:cubicBezTo>
                <a:cubicBezTo>
                  <a:pt x="202" y="39"/>
                  <a:pt x="204" y="39"/>
                  <a:pt x="207" y="39"/>
                </a:cubicBezTo>
                <a:cubicBezTo>
                  <a:pt x="209" y="39"/>
                  <a:pt x="209" y="39"/>
                  <a:pt x="209" y="37"/>
                </a:cubicBezTo>
                <a:close/>
                <a:moveTo>
                  <a:pt x="230" y="34"/>
                </a:moveTo>
                <a:cubicBezTo>
                  <a:pt x="232" y="34"/>
                  <a:pt x="233" y="33"/>
                  <a:pt x="236" y="35"/>
                </a:cubicBezTo>
                <a:cubicBezTo>
                  <a:pt x="238" y="37"/>
                  <a:pt x="239" y="37"/>
                  <a:pt x="241" y="38"/>
                </a:cubicBezTo>
                <a:cubicBezTo>
                  <a:pt x="243" y="38"/>
                  <a:pt x="244" y="38"/>
                  <a:pt x="244" y="36"/>
                </a:cubicBezTo>
                <a:cubicBezTo>
                  <a:pt x="243" y="33"/>
                  <a:pt x="246" y="32"/>
                  <a:pt x="241" y="31"/>
                </a:cubicBezTo>
                <a:cubicBezTo>
                  <a:pt x="237" y="29"/>
                  <a:pt x="233" y="30"/>
                  <a:pt x="232" y="28"/>
                </a:cubicBezTo>
                <a:cubicBezTo>
                  <a:pt x="230" y="26"/>
                  <a:pt x="230" y="25"/>
                  <a:pt x="227" y="25"/>
                </a:cubicBezTo>
                <a:cubicBezTo>
                  <a:pt x="223" y="25"/>
                  <a:pt x="223" y="27"/>
                  <a:pt x="225" y="29"/>
                </a:cubicBezTo>
                <a:cubicBezTo>
                  <a:pt x="226" y="30"/>
                  <a:pt x="227" y="31"/>
                  <a:pt x="226" y="32"/>
                </a:cubicBezTo>
                <a:cubicBezTo>
                  <a:pt x="226" y="33"/>
                  <a:pt x="226" y="34"/>
                  <a:pt x="228" y="35"/>
                </a:cubicBezTo>
                <a:cubicBezTo>
                  <a:pt x="229" y="35"/>
                  <a:pt x="229" y="34"/>
                  <a:pt x="230" y="34"/>
                </a:cubicBezTo>
                <a:close/>
                <a:moveTo>
                  <a:pt x="271" y="43"/>
                </a:moveTo>
                <a:cubicBezTo>
                  <a:pt x="269" y="43"/>
                  <a:pt x="267" y="44"/>
                  <a:pt x="267" y="43"/>
                </a:cubicBezTo>
                <a:cubicBezTo>
                  <a:pt x="267" y="42"/>
                  <a:pt x="266" y="42"/>
                  <a:pt x="264" y="42"/>
                </a:cubicBezTo>
                <a:cubicBezTo>
                  <a:pt x="261" y="41"/>
                  <a:pt x="260" y="41"/>
                  <a:pt x="263" y="39"/>
                </a:cubicBezTo>
                <a:cubicBezTo>
                  <a:pt x="265" y="37"/>
                  <a:pt x="258" y="38"/>
                  <a:pt x="258" y="36"/>
                </a:cubicBezTo>
                <a:cubicBezTo>
                  <a:pt x="258" y="34"/>
                  <a:pt x="258" y="34"/>
                  <a:pt x="255" y="33"/>
                </a:cubicBezTo>
                <a:cubicBezTo>
                  <a:pt x="252" y="33"/>
                  <a:pt x="251" y="32"/>
                  <a:pt x="247" y="30"/>
                </a:cubicBezTo>
                <a:cubicBezTo>
                  <a:pt x="243" y="29"/>
                  <a:pt x="247" y="34"/>
                  <a:pt x="247" y="36"/>
                </a:cubicBezTo>
                <a:cubicBezTo>
                  <a:pt x="248" y="39"/>
                  <a:pt x="248" y="38"/>
                  <a:pt x="253" y="38"/>
                </a:cubicBezTo>
                <a:cubicBezTo>
                  <a:pt x="257" y="38"/>
                  <a:pt x="255" y="40"/>
                  <a:pt x="255" y="41"/>
                </a:cubicBezTo>
                <a:cubicBezTo>
                  <a:pt x="254" y="42"/>
                  <a:pt x="255" y="44"/>
                  <a:pt x="257" y="45"/>
                </a:cubicBezTo>
                <a:cubicBezTo>
                  <a:pt x="259" y="47"/>
                  <a:pt x="261" y="46"/>
                  <a:pt x="264" y="46"/>
                </a:cubicBezTo>
                <a:cubicBezTo>
                  <a:pt x="267" y="46"/>
                  <a:pt x="268" y="48"/>
                  <a:pt x="269" y="51"/>
                </a:cubicBezTo>
                <a:cubicBezTo>
                  <a:pt x="270" y="54"/>
                  <a:pt x="270" y="54"/>
                  <a:pt x="272" y="55"/>
                </a:cubicBezTo>
                <a:cubicBezTo>
                  <a:pt x="274" y="55"/>
                  <a:pt x="276" y="55"/>
                  <a:pt x="277" y="54"/>
                </a:cubicBezTo>
                <a:cubicBezTo>
                  <a:pt x="278" y="54"/>
                  <a:pt x="281" y="53"/>
                  <a:pt x="280" y="55"/>
                </a:cubicBezTo>
                <a:cubicBezTo>
                  <a:pt x="280" y="56"/>
                  <a:pt x="287" y="56"/>
                  <a:pt x="290" y="56"/>
                </a:cubicBezTo>
                <a:cubicBezTo>
                  <a:pt x="293" y="56"/>
                  <a:pt x="296" y="56"/>
                  <a:pt x="297" y="56"/>
                </a:cubicBezTo>
                <a:cubicBezTo>
                  <a:pt x="297" y="55"/>
                  <a:pt x="302" y="57"/>
                  <a:pt x="305" y="56"/>
                </a:cubicBezTo>
                <a:cubicBezTo>
                  <a:pt x="309" y="55"/>
                  <a:pt x="307" y="54"/>
                  <a:pt x="310" y="52"/>
                </a:cubicBezTo>
                <a:cubicBezTo>
                  <a:pt x="313" y="49"/>
                  <a:pt x="306" y="49"/>
                  <a:pt x="303" y="48"/>
                </a:cubicBezTo>
                <a:cubicBezTo>
                  <a:pt x="300" y="48"/>
                  <a:pt x="296" y="48"/>
                  <a:pt x="293" y="50"/>
                </a:cubicBezTo>
                <a:cubicBezTo>
                  <a:pt x="290" y="52"/>
                  <a:pt x="288" y="51"/>
                  <a:pt x="287" y="50"/>
                </a:cubicBezTo>
                <a:cubicBezTo>
                  <a:pt x="287" y="49"/>
                  <a:pt x="285" y="48"/>
                  <a:pt x="281" y="49"/>
                </a:cubicBezTo>
                <a:cubicBezTo>
                  <a:pt x="278" y="49"/>
                  <a:pt x="277" y="47"/>
                  <a:pt x="276" y="46"/>
                </a:cubicBezTo>
                <a:cubicBezTo>
                  <a:pt x="275" y="43"/>
                  <a:pt x="273" y="42"/>
                  <a:pt x="271" y="43"/>
                </a:cubicBezTo>
                <a:close/>
                <a:moveTo>
                  <a:pt x="271" y="36"/>
                </a:moveTo>
                <a:cubicBezTo>
                  <a:pt x="275" y="36"/>
                  <a:pt x="276" y="35"/>
                  <a:pt x="278" y="34"/>
                </a:cubicBezTo>
                <a:cubicBezTo>
                  <a:pt x="281" y="33"/>
                  <a:pt x="285" y="31"/>
                  <a:pt x="283" y="29"/>
                </a:cubicBezTo>
                <a:cubicBezTo>
                  <a:pt x="282" y="28"/>
                  <a:pt x="278" y="27"/>
                  <a:pt x="279" y="25"/>
                </a:cubicBezTo>
                <a:cubicBezTo>
                  <a:pt x="280" y="23"/>
                  <a:pt x="280" y="22"/>
                  <a:pt x="277" y="22"/>
                </a:cubicBezTo>
                <a:cubicBezTo>
                  <a:pt x="273" y="21"/>
                  <a:pt x="271" y="19"/>
                  <a:pt x="269" y="17"/>
                </a:cubicBezTo>
                <a:cubicBezTo>
                  <a:pt x="267" y="15"/>
                  <a:pt x="266" y="14"/>
                  <a:pt x="264" y="16"/>
                </a:cubicBezTo>
                <a:cubicBezTo>
                  <a:pt x="263" y="18"/>
                  <a:pt x="262" y="20"/>
                  <a:pt x="262" y="21"/>
                </a:cubicBezTo>
                <a:cubicBezTo>
                  <a:pt x="262" y="22"/>
                  <a:pt x="261" y="22"/>
                  <a:pt x="261" y="24"/>
                </a:cubicBezTo>
                <a:cubicBezTo>
                  <a:pt x="260" y="26"/>
                  <a:pt x="258" y="28"/>
                  <a:pt x="261" y="28"/>
                </a:cubicBezTo>
                <a:cubicBezTo>
                  <a:pt x="264" y="28"/>
                  <a:pt x="267" y="29"/>
                  <a:pt x="267" y="29"/>
                </a:cubicBezTo>
                <a:cubicBezTo>
                  <a:pt x="267" y="30"/>
                  <a:pt x="263" y="32"/>
                  <a:pt x="264" y="33"/>
                </a:cubicBezTo>
                <a:cubicBezTo>
                  <a:pt x="266" y="35"/>
                  <a:pt x="267" y="36"/>
                  <a:pt x="271" y="36"/>
                </a:cubicBezTo>
                <a:close/>
                <a:moveTo>
                  <a:pt x="295" y="45"/>
                </a:moveTo>
                <a:cubicBezTo>
                  <a:pt x="295" y="48"/>
                  <a:pt x="302" y="43"/>
                  <a:pt x="304" y="44"/>
                </a:cubicBezTo>
                <a:cubicBezTo>
                  <a:pt x="305" y="45"/>
                  <a:pt x="305" y="47"/>
                  <a:pt x="309" y="46"/>
                </a:cubicBezTo>
                <a:cubicBezTo>
                  <a:pt x="312" y="45"/>
                  <a:pt x="314" y="45"/>
                  <a:pt x="315" y="44"/>
                </a:cubicBezTo>
                <a:cubicBezTo>
                  <a:pt x="316" y="43"/>
                  <a:pt x="315" y="42"/>
                  <a:pt x="313" y="41"/>
                </a:cubicBezTo>
                <a:cubicBezTo>
                  <a:pt x="312" y="40"/>
                  <a:pt x="312" y="38"/>
                  <a:pt x="314" y="39"/>
                </a:cubicBezTo>
                <a:cubicBezTo>
                  <a:pt x="316" y="39"/>
                  <a:pt x="315" y="35"/>
                  <a:pt x="318" y="35"/>
                </a:cubicBezTo>
                <a:cubicBezTo>
                  <a:pt x="321" y="36"/>
                  <a:pt x="325" y="35"/>
                  <a:pt x="325" y="33"/>
                </a:cubicBezTo>
                <a:cubicBezTo>
                  <a:pt x="325" y="31"/>
                  <a:pt x="322" y="29"/>
                  <a:pt x="327" y="28"/>
                </a:cubicBezTo>
                <a:cubicBezTo>
                  <a:pt x="331" y="27"/>
                  <a:pt x="336" y="26"/>
                  <a:pt x="339" y="24"/>
                </a:cubicBezTo>
                <a:cubicBezTo>
                  <a:pt x="341" y="21"/>
                  <a:pt x="342" y="20"/>
                  <a:pt x="347" y="20"/>
                </a:cubicBezTo>
                <a:cubicBezTo>
                  <a:pt x="352" y="20"/>
                  <a:pt x="349" y="16"/>
                  <a:pt x="352" y="14"/>
                </a:cubicBezTo>
                <a:cubicBezTo>
                  <a:pt x="355" y="12"/>
                  <a:pt x="358" y="12"/>
                  <a:pt x="362" y="12"/>
                </a:cubicBezTo>
                <a:cubicBezTo>
                  <a:pt x="365" y="13"/>
                  <a:pt x="369" y="12"/>
                  <a:pt x="369" y="10"/>
                </a:cubicBezTo>
                <a:cubicBezTo>
                  <a:pt x="369" y="8"/>
                  <a:pt x="369" y="6"/>
                  <a:pt x="362" y="6"/>
                </a:cubicBezTo>
                <a:cubicBezTo>
                  <a:pt x="355" y="6"/>
                  <a:pt x="345" y="5"/>
                  <a:pt x="337" y="5"/>
                </a:cubicBezTo>
                <a:cubicBezTo>
                  <a:pt x="330" y="5"/>
                  <a:pt x="319" y="7"/>
                  <a:pt x="312" y="7"/>
                </a:cubicBezTo>
                <a:cubicBezTo>
                  <a:pt x="306" y="8"/>
                  <a:pt x="301" y="8"/>
                  <a:pt x="297" y="10"/>
                </a:cubicBezTo>
                <a:cubicBezTo>
                  <a:pt x="293" y="12"/>
                  <a:pt x="293" y="11"/>
                  <a:pt x="286" y="11"/>
                </a:cubicBezTo>
                <a:cubicBezTo>
                  <a:pt x="279" y="11"/>
                  <a:pt x="272" y="11"/>
                  <a:pt x="272" y="13"/>
                </a:cubicBezTo>
                <a:cubicBezTo>
                  <a:pt x="272" y="16"/>
                  <a:pt x="273" y="17"/>
                  <a:pt x="278" y="18"/>
                </a:cubicBezTo>
                <a:cubicBezTo>
                  <a:pt x="282" y="19"/>
                  <a:pt x="291" y="21"/>
                  <a:pt x="293" y="21"/>
                </a:cubicBezTo>
                <a:cubicBezTo>
                  <a:pt x="295" y="20"/>
                  <a:pt x="296" y="24"/>
                  <a:pt x="291" y="23"/>
                </a:cubicBezTo>
                <a:cubicBezTo>
                  <a:pt x="286" y="23"/>
                  <a:pt x="282" y="25"/>
                  <a:pt x="285" y="27"/>
                </a:cubicBezTo>
                <a:cubicBezTo>
                  <a:pt x="287" y="28"/>
                  <a:pt x="294" y="31"/>
                  <a:pt x="290" y="32"/>
                </a:cubicBezTo>
                <a:cubicBezTo>
                  <a:pt x="286" y="33"/>
                  <a:pt x="283" y="34"/>
                  <a:pt x="282" y="36"/>
                </a:cubicBezTo>
                <a:cubicBezTo>
                  <a:pt x="281" y="38"/>
                  <a:pt x="287" y="41"/>
                  <a:pt x="284" y="42"/>
                </a:cubicBezTo>
                <a:cubicBezTo>
                  <a:pt x="281" y="43"/>
                  <a:pt x="275" y="46"/>
                  <a:pt x="281" y="46"/>
                </a:cubicBezTo>
                <a:cubicBezTo>
                  <a:pt x="287" y="46"/>
                  <a:pt x="291" y="46"/>
                  <a:pt x="291" y="45"/>
                </a:cubicBezTo>
                <a:cubicBezTo>
                  <a:pt x="292" y="43"/>
                  <a:pt x="295" y="44"/>
                  <a:pt x="295" y="45"/>
                </a:cubicBezTo>
                <a:close/>
                <a:moveTo>
                  <a:pt x="6" y="112"/>
                </a:moveTo>
                <a:cubicBezTo>
                  <a:pt x="8" y="114"/>
                  <a:pt x="10" y="114"/>
                  <a:pt x="11" y="113"/>
                </a:cubicBezTo>
                <a:cubicBezTo>
                  <a:pt x="12" y="111"/>
                  <a:pt x="12" y="110"/>
                  <a:pt x="8" y="109"/>
                </a:cubicBezTo>
                <a:cubicBezTo>
                  <a:pt x="3" y="108"/>
                  <a:pt x="0" y="109"/>
                  <a:pt x="1" y="110"/>
                </a:cubicBezTo>
                <a:cubicBezTo>
                  <a:pt x="1" y="111"/>
                  <a:pt x="5" y="112"/>
                  <a:pt x="6" y="112"/>
                </a:cubicBezTo>
                <a:close/>
                <a:moveTo>
                  <a:pt x="15" y="127"/>
                </a:moveTo>
                <a:cubicBezTo>
                  <a:pt x="15" y="128"/>
                  <a:pt x="16" y="130"/>
                  <a:pt x="18" y="130"/>
                </a:cubicBezTo>
                <a:cubicBezTo>
                  <a:pt x="19" y="130"/>
                  <a:pt x="21" y="129"/>
                  <a:pt x="21" y="128"/>
                </a:cubicBezTo>
                <a:cubicBezTo>
                  <a:pt x="22" y="127"/>
                  <a:pt x="17" y="126"/>
                  <a:pt x="15" y="127"/>
                </a:cubicBezTo>
                <a:close/>
                <a:moveTo>
                  <a:pt x="61" y="139"/>
                </a:moveTo>
                <a:cubicBezTo>
                  <a:pt x="59" y="140"/>
                  <a:pt x="56" y="141"/>
                  <a:pt x="58" y="142"/>
                </a:cubicBezTo>
                <a:cubicBezTo>
                  <a:pt x="60" y="144"/>
                  <a:pt x="60" y="144"/>
                  <a:pt x="63" y="142"/>
                </a:cubicBezTo>
                <a:cubicBezTo>
                  <a:pt x="65" y="141"/>
                  <a:pt x="67" y="140"/>
                  <a:pt x="65" y="139"/>
                </a:cubicBezTo>
                <a:cubicBezTo>
                  <a:pt x="64" y="138"/>
                  <a:pt x="63" y="137"/>
                  <a:pt x="61" y="139"/>
                </a:cubicBezTo>
                <a:close/>
                <a:moveTo>
                  <a:pt x="576" y="154"/>
                </a:moveTo>
                <a:cubicBezTo>
                  <a:pt x="573" y="152"/>
                  <a:pt x="573" y="152"/>
                  <a:pt x="571" y="150"/>
                </a:cubicBezTo>
                <a:cubicBezTo>
                  <a:pt x="569" y="147"/>
                  <a:pt x="568" y="149"/>
                  <a:pt x="567" y="145"/>
                </a:cubicBezTo>
                <a:cubicBezTo>
                  <a:pt x="566" y="141"/>
                  <a:pt x="566" y="140"/>
                  <a:pt x="567" y="139"/>
                </a:cubicBezTo>
                <a:cubicBezTo>
                  <a:pt x="568" y="138"/>
                  <a:pt x="569" y="137"/>
                  <a:pt x="567" y="137"/>
                </a:cubicBezTo>
                <a:cubicBezTo>
                  <a:pt x="564" y="137"/>
                  <a:pt x="561" y="137"/>
                  <a:pt x="561" y="137"/>
                </a:cubicBezTo>
                <a:cubicBezTo>
                  <a:pt x="561" y="136"/>
                  <a:pt x="563" y="135"/>
                  <a:pt x="564" y="134"/>
                </a:cubicBezTo>
                <a:cubicBezTo>
                  <a:pt x="564" y="133"/>
                  <a:pt x="565" y="131"/>
                  <a:pt x="562" y="131"/>
                </a:cubicBezTo>
                <a:cubicBezTo>
                  <a:pt x="559" y="131"/>
                  <a:pt x="557" y="133"/>
                  <a:pt x="556" y="135"/>
                </a:cubicBezTo>
                <a:cubicBezTo>
                  <a:pt x="555" y="137"/>
                  <a:pt x="555" y="135"/>
                  <a:pt x="555" y="139"/>
                </a:cubicBezTo>
                <a:cubicBezTo>
                  <a:pt x="554" y="142"/>
                  <a:pt x="554" y="144"/>
                  <a:pt x="556" y="146"/>
                </a:cubicBezTo>
                <a:cubicBezTo>
                  <a:pt x="558" y="147"/>
                  <a:pt x="556" y="150"/>
                  <a:pt x="558" y="150"/>
                </a:cubicBezTo>
                <a:cubicBezTo>
                  <a:pt x="560" y="151"/>
                  <a:pt x="562" y="149"/>
                  <a:pt x="563" y="151"/>
                </a:cubicBezTo>
                <a:cubicBezTo>
                  <a:pt x="565" y="153"/>
                  <a:pt x="567" y="154"/>
                  <a:pt x="565" y="155"/>
                </a:cubicBezTo>
                <a:cubicBezTo>
                  <a:pt x="563" y="157"/>
                  <a:pt x="560" y="156"/>
                  <a:pt x="560" y="157"/>
                </a:cubicBezTo>
                <a:cubicBezTo>
                  <a:pt x="560" y="158"/>
                  <a:pt x="561" y="160"/>
                  <a:pt x="559" y="162"/>
                </a:cubicBezTo>
                <a:cubicBezTo>
                  <a:pt x="556" y="164"/>
                  <a:pt x="559" y="165"/>
                  <a:pt x="559" y="165"/>
                </a:cubicBezTo>
                <a:cubicBezTo>
                  <a:pt x="559" y="165"/>
                  <a:pt x="559" y="166"/>
                  <a:pt x="558" y="167"/>
                </a:cubicBezTo>
                <a:cubicBezTo>
                  <a:pt x="557" y="168"/>
                  <a:pt x="554" y="170"/>
                  <a:pt x="555" y="171"/>
                </a:cubicBezTo>
                <a:cubicBezTo>
                  <a:pt x="557" y="172"/>
                  <a:pt x="557" y="171"/>
                  <a:pt x="559" y="171"/>
                </a:cubicBezTo>
                <a:cubicBezTo>
                  <a:pt x="562" y="170"/>
                  <a:pt x="562" y="170"/>
                  <a:pt x="566" y="169"/>
                </a:cubicBezTo>
                <a:cubicBezTo>
                  <a:pt x="571" y="168"/>
                  <a:pt x="574" y="167"/>
                  <a:pt x="575" y="168"/>
                </a:cubicBezTo>
                <a:cubicBezTo>
                  <a:pt x="577" y="168"/>
                  <a:pt x="579" y="168"/>
                  <a:pt x="579" y="166"/>
                </a:cubicBezTo>
                <a:cubicBezTo>
                  <a:pt x="579" y="164"/>
                  <a:pt x="579" y="163"/>
                  <a:pt x="581" y="162"/>
                </a:cubicBezTo>
                <a:cubicBezTo>
                  <a:pt x="582" y="162"/>
                  <a:pt x="583" y="159"/>
                  <a:pt x="581" y="159"/>
                </a:cubicBezTo>
                <a:cubicBezTo>
                  <a:pt x="580" y="158"/>
                  <a:pt x="578" y="159"/>
                  <a:pt x="577" y="158"/>
                </a:cubicBezTo>
                <a:cubicBezTo>
                  <a:pt x="576" y="157"/>
                  <a:pt x="577" y="155"/>
                  <a:pt x="576" y="154"/>
                </a:cubicBezTo>
                <a:close/>
                <a:moveTo>
                  <a:pt x="552" y="157"/>
                </a:moveTo>
                <a:cubicBezTo>
                  <a:pt x="551" y="156"/>
                  <a:pt x="550" y="155"/>
                  <a:pt x="553" y="154"/>
                </a:cubicBezTo>
                <a:cubicBezTo>
                  <a:pt x="555" y="152"/>
                  <a:pt x="554" y="150"/>
                  <a:pt x="553" y="150"/>
                </a:cubicBezTo>
                <a:cubicBezTo>
                  <a:pt x="552" y="149"/>
                  <a:pt x="550" y="147"/>
                  <a:pt x="548" y="149"/>
                </a:cubicBezTo>
                <a:cubicBezTo>
                  <a:pt x="546" y="150"/>
                  <a:pt x="546" y="152"/>
                  <a:pt x="545" y="152"/>
                </a:cubicBezTo>
                <a:cubicBezTo>
                  <a:pt x="543" y="152"/>
                  <a:pt x="542" y="152"/>
                  <a:pt x="541" y="154"/>
                </a:cubicBezTo>
                <a:cubicBezTo>
                  <a:pt x="540" y="155"/>
                  <a:pt x="540" y="158"/>
                  <a:pt x="541" y="158"/>
                </a:cubicBezTo>
                <a:cubicBezTo>
                  <a:pt x="542" y="158"/>
                  <a:pt x="543" y="160"/>
                  <a:pt x="542" y="161"/>
                </a:cubicBezTo>
                <a:cubicBezTo>
                  <a:pt x="541" y="162"/>
                  <a:pt x="537" y="161"/>
                  <a:pt x="539" y="163"/>
                </a:cubicBezTo>
                <a:cubicBezTo>
                  <a:pt x="541" y="165"/>
                  <a:pt x="540" y="166"/>
                  <a:pt x="543" y="165"/>
                </a:cubicBezTo>
                <a:cubicBezTo>
                  <a:pt x="547" y="164"/>
                  <a:pt x="553" y="162"/>
                  <a:pt x="552" y="157"/>
                </a:cubicBezTo>
                <a:close/>
                <a:moveTo>
                  <a:pt x="1209" y="94"/>
                </a:moveTo>
                <a:cubicBezTo>
                  <a:pt x="1207" y="91"/>
                  <a:pt x="1203" y="90"/>
                  <a:pt x="1200" y="90"/>
                </a:cubicBezTo>
                <a:cubicBezTo>
                  <a:pt x="1197" y="91"/>
                  <a:pt x="1194" y="90"/>
                  <a:pt x="1191" y="88"/>
                </a:cubicBezTo>
                <a:cubicBezTo>
                  <a:pt x="1188" y="86"/>
                  <a:pt x="1177" y="83"/>
                  <a:pt x="1174" y="81"/>
                </a:cubicBezTo>
                <a:cubicBezTo>
                  <a:pt x="1171" y="80"/>
                  <a:pt x="1165" y="78"/>
                  <a:pt x="1161" y="78"/>
                </a:cubicBezTo>
                <a:cubicBezTo>
                  <a:pt x="1156" y="77"/>
                  <a:pt x="1150" y="76"/>
                  <a:pt x="1148" y="77"/>
                </a:cubicBezTo>
                <a:cubicBezTo>
                  <a:pt x="1146" y="78"/>
                  <a:pt x="1146" y="78"/>
                  <a:pt x="1146" y="80"/>
                </a:cubicBezTo>
                <a:cubicBezTo>
                  <a:pt x="1147" y="82"/>
                  <a:pt x="1146" y="85"/>
                  <a:pt x="1143" y="84"/>
                </a:cubicBezTo>
                <a:cubicBezTo>
                  <a:pt x="1141" y="84"/>
                  <a:pt x="1138" y="79"/>
                  <a:pt x="1134" y="79"/>
                </a:cubicBezTo>
                <a:cubicBezTo>
                  <a:pt x="1130" y="78"/>
                  <a:pt x="1121" y="77"/>
                  <a:pt x="1117" y="79"/>
                </a:cubicBezTo>
                <a:cubicBezTo>
                  <a:pt x="1112" y="81"/>
                  <a:pt x="1111" y="82"/>
                  <a:pt x="1110" y="79"/>
                </a:cubicBezTo>
                <a:cubicBezTo>
                  <a:pt x="1109" y="76"/>
                  <a:pt x="1106" y="70"/>
                  <a:pt x="1098" y="71"/>
                </a:cubicBezTo>
                <a:cubicBezTo>
                  <a:pt x="1090" y="71"/>
                  <a:pt x="1083" y="73"/>
                  <a:pt x="1080" y="72"/>
                </a:cubicBezTo>
                <a:cubicBezTo>
                  <a:pt x="1077" y="71"/>
                  <a:pt x="1077" y="63"/>
                  <a:pt x="1070" y="64"/>
                </a:cubicBezTo>
                <a:cubicBezTo>
                  <a:pt x="1063" y="65"/>
                  <a:pt x="1058" y="66"/>
                  <a:pt x="1057" y="64"/>
                </a:cubicBezTo>
                <a:cubicBezTo>
                  <a:pt x="1055" y="61"/>
                  <a:pt x="1052" y="57"/>
                  <a:pt x="1050" y="57"/>
                </a:cubicBezTo>
                <a:cubicBezTo>
                  <a:pt x="1047" y="57"/>
                  <a:pt x="1042" y="62"/>
                  <a:pt x="1042" y="65"/>
                </a:cubicBezTo>
                <a:cubicBezTo>
                  <a:pt x="1042" y="67"/>
                  <a:pt x="1042" y="68"/>
                  <a:pt x="1039" y="69"/>
                </a:cubicBezTo>
                <a:cubicBezTo>
                  <a:pt x="1036" y="70"/>
                  <a:pt x="1031" y="69"/>
                  <a:pt x="1028" y="69"/>
                </a:cubicBezTo>
                <a:cubicBezTo>
                  <a:pt x="1025" y="69"/>
                  <a:pt x="1018" y="66"/>
                  <a:pt x="1016" y="71"/>
                </a:cubicBezTo>
                <a:cubicBezTo>
                  <a:pt x="1014" y="75"/>
                  <a:pt x="1014" y="73"/>
                  <a:pt x="1010" y="71"/>
                </a:cubicBezTo>
                <a:cubicBezTo>
                  <a:pt x="1007" y="69"/>
                  <a:pt x="1004" y="68"/>
                  <a:pt x="1005" y="65"/>
                </a:cubicBezTo>
                <a:cubicBezTo>
                  <a:pt x="1006" y="62"/>
                  <a:pt x="1000" y="59"/>
                  <a:pt x="995" y="59"/>
                </a:cubicBezTo>
                <a:cubicBezTo>
                  <a:pt x="991" y="58"/>
                  <a:pt x="987" y="57"/>
                  <a:pt x="986" y="60"/>
                </a:cubicBezTo>
                <a:cubicBezTo>
                  <a:pt x="986" y="63"/>
                  <a:pt x="982" y="63"/>
                  <a:pt x="980" y="63"/>
                </a:cubicBezTo>
                <a:cubicBezTo>
                  <a:pt x="977" y="62"/>
                  <a:pt x="968" y="60"/>
                  <a:pt x="964" y="59"/>
                </a:cubicBezTo>
                <a:cubicBezTo>
                  <a:pt x="960" y="59"/>
                  <a:pt x="952" y="59"/>
                  <a:pt x="950" y="57"/>
                </a:cubicBezTo>
                <a:cubicBezTo>
                  <a:pt x="949" y="56"/>
                  <a:pt x="948" y="53"/>
                  <a:pt x="944" y="56"/>
                </a:cubicBezTo>
                <a:cubicBezTo>
                  <a:pt x="940" y="59"/>
                  <a:pt x="940" y="54"/>
                  <a:pt x="945" y="52"/>
                </a:cubicBezTo>
                <a:cubicBezTo>
                  <a:pt x="950" y="50"/>
                  <a:pt x="954" y="50"/>
                  <a:pt x="954" y="46"/>
                </a:cubicBezTo>
                <a:cubicBezTo>
                  <a:pt x="954" y="43"/>
                  <a:pt x="952" y="41"/>
                  <a:pt x="946" y="41"/>
                </a:cubicBezTo>
                <a:cubicBezTo>
                  <a:pt x="940" y="41"/>
                  <a:pt x="930" y="43"/>
                  <a:pt x="931" y="40"/>
                </a:cubicBezTo>
                <a:cubicBezTo>
                  <a:pt x="933" y="37"/>
                  <a:pt x="932" y="36"/>
                  <a:pt x="927" y="36"/>
                </a:cubicBezTo>
                <a:cubicBezTo>
                  <a:pt x="923" y="36"/>
                  <a:pt x="919" y="36"/>
                  <a:pt x="917" y="38"/>
                </a:cubicBezTo>
                <a:cubicBezTo>
                  <a:pt x="914" y="41"/>
                  <a:pt x="914" y="40"/>
                  <a:pt x="910" y="41"/>
                </a:cubicBezTo>
                <a:cubicBezTo>
                  <a:pt x="907" y="41"/>
                  <a:pt x="909" y="45"/>
                  <a:pt x="904" y="45"/>
                </a:cubicBezTo>
                <a:cubicBezTo>
                  <a:pt x="899" y="44"/>
                  <a:pt x="895" y="42"/>
                  <a:pt x="891" y="44"/>
                </a:cubicBezTo>
                <a:cubicBezTo>
                  <a:pt x="886" y="45"/>
                  <a:pt x="880" y="46"/>
                  <a:pt x="874" y="48"/>
                </a:cubicBezTo>
                <a:cubicBezTo>
                  <a:pt x="868" y="50"/>
                  <a:pt x="858" y="52"/>
                  <a:pt x="860" y="54"/>
                </a:cubicBezTo>
                <a:cubicBezTo>
                  <a:pt x="862" y="57"/>
                  <a:pt x="858" y="57"/>
                  <a:pt x="855" y="57"/>
                </a:cubicBezTo>
                <a:cubicBezTo>
                  <a:pt x="851" y="57"/>
                  <a:pt x="846" y="58"/>
                  <a:pt x="846" y="59"/>
                </a:cubicBezTo>
                <a:cubicBezTo>
                  <a:pt x="846" y="60"/>
                  <a:pt x="851" y="63"/>
                  <a:pt x="848" y="65"/>
                </a:cubicBezTo>
                <a:cubicBezTo>
                  <a:pt x="846" y="67"/>
                  <a:pt x="840" y="60"/>
                  <a:pt x="837" y="61"/>
                </a:cubicBezTo>
                <a:cubicBezTo>
                  <a:pt x="833" y="62"/>
                  <a:pt x="832" y="65"/>
                  <a:pt x="831" y="66"/>
                </a:cubicBezTo>
                <a:cubicBezTo>
                  <a:pt x="831" y="68"/>
                  <a:pt x="827" y="67"/>
                  <a:pt x="827" y="64"/>
                </a:cubicBezTo>
                <a:cubicBezTo>
                  <a:pt x="828" y="60"/>
                  <a:pt x="825" y="59"/>
                  <a:pt x="823" y="62"/>
                </a:cubicBezTo>
                <a:cubicBezTo>
                  <a:pt x="822" y="65"/>
                  <a:pt x="822" y="74"/>
                  <a:pt x="824" y="77"/>
                </a:cubicBezTo>
                <a:cubicBezTo>
                  <a:pt x="825" y="80"/>
                  <a:pt x="827" y="89"/>
                  <a:pt x="824" y="92"/>
                </a:cubicBezTo>
                <a:cubicBezTo>
                  <a:pt x="821" y="94"/>
                  <a:pt x="819" y="97"/>
                  <a:pt x="814" y="97"/>
                </a:cubicBezTo>
                <a:cubicBezTo>
                  <a:pt x="809" y="98"/>
                  <a:pt x="808" y="96"/>
                  <a:pt x="812" y="95"/>
                </a:cubicBezTo>
                <a:cubicBezTo>
                  <a:pt x="816" y="93"/>
                  <a:pt x="820" y="91"/>
                  <a:pt x="820" y="87"/>
                </a:cubicBezTo>
                <a:cubicBezTo>
                  <a:pt x="820" y="82"/>
                  <a:pt x="819" y="74"/>
                  <a:pt x="817" y="73"/>
                </a:cubicBezTo>
                <a:cubicBezTo>
                  <a:pt x="816" y="72"/>
                  <a:pt x="816" y="69"/>
                  <a:pt x="818" y="67"/>
                </a:cubicBezTo>
                <a:cubicBezTo>
                  <a:pt x="819" y="64"/>
                  <a:pt x="818" y="62"/>
                  <a:pt x="814" y="63"/>
                </a:cubicBezTo>
                <a:cubicBezTo>
                  <a:pt x="810" y="63"/>
                  <a:pt x="807" y="63"/>
                  <a:pt x="805" y="67"/>
                </a:cubicBezTo>
                <a:cubicBezTo>
                  <a:pt x="803" y="71"/>
                  <a:pt x="798" y="74"/>
                  <a:pt x="801" y="78"/>
                </a:cubicBezTo>
                <a:cubicBezTo>
                  <a:pt x="804" y="83"/>
                  <a:pt x="807" y="85"/>
                  <a:pt x="806" y="86"/>
                </a:cubicBezTo>
                <a:cubicBezTo>
                  <a:pt x="804" y="87"/>
                  <a:pt x="794" y="82"/>
                  <a:pt x="792" y="81"/>
                </a:cubicBezTo>
                <a:cubicBezTo>
                  <a:pt x="790" y="80"/>
                  <a:pt x="785" y="79"/>
                  <a:pt x="781" y="79"/>
                </a:cubicBezTo>
                <a:cubicBezTo>
                  <a:pt x="778" y="78"/>
                  <a:pt x="775" y="78"/>
                  <a:pt x="778" y="81"/>
                </a:cubicBezTo>
                <a:cubicBezTo>
                  <a:pt x="781" y="83"/>
                  <a:pt x="777" y="83"/>
                  <a:pt x="775" y="83"/>
                </a:cubicBezTo>
                <a:cubicBezTo>
                  <a:pt x="772" y="83"/>
                  <a:pt x="763" y="84"/>
                  <a:pt x="762" y="84"/>
                </a:cubicBezTo>
                <a:cubicBezTo>
                  <a:pt x="760" y="85"/>
                  <a:pt x="757" y="85"/>
                  <a:pt x="757" y="84"/>
                </a:cubicBezTo>
                <a:cubicBezTo>
                  <a:pt x="757" y="82"/>
                  <a:pt x="754" y="80"/>
                  <a:pt x="749" y="83"/>
                </a:cubicBezTo>
                <a:cubicBezTo>
                  <a:pt x="743" y="87"/>
                  <a:pt x="738" y="89"/>
                  <a:pt x="738" y="90"/>
                </a:cubicBezTo>
                <a:cubicBezTo>
                  <a:pt x="738" y="91"/>
                  <a:pt x="731" y="92"/>
                  <a:pt x="732" y="90"/>
                </a:cubicBezTo>
                <a:cubicBezTo>
                  <a:pt x="732" y="87"/>
                  <a:pt x="729" y="84"/>
                  <a:pt x="727" y="84"/>
                </a:cubicBezTo>
                <a:cubicBezTo>
                  <a:pt x="725" y="85"/>
                  <a:pt x="721" y="87"/>
                  <a:pt x="723" y="88"/>
                </a:cubicBezTo>
                <a:cubicBezTo>
                  <a:pt x="725" y="90"/>
                  <a:pt x="724" y="93"/>
                  <a:pt x="721" y="94"/>
                </a:cubicBezTo>
                <a:cubicBezTo>
                  <a:pt x="719" y="94"/>
                  <a:pt x="714" y="96"/>
                  <a:pt x="712" y="98"/>
                </a:cubicBezTo>
                <a:cubicBezTo>
                  <a:pt x="711" y="99"/>
                  <a:pt x="702" y="106"/>
                  <a:pt x="697" y="104"/>
                </a:cubicBezTo>
                <a:cubicBezTo>
                  <a:pt x="691" y="103"/>
                  <a:pt x="694" y="98"/>
                  <a:pt x="691" y="96"/>
                </a:cubicBezTo>
                <a:cubicBezTo>
                  <a:pt x="689" y="94"/>
                  <a:pt x="692" y="93"/>
                  <a:pt x="697" y="94"/>
                </a:cubicBezTo>
                <a:cubicBezTo>
                  <a:pt x="701" y="96"/>
                  <a:pt x="704" y="98"/>
                  <a:pt x="710" y="94"/>
                </a:cubicBezTo>
                <a:cubicBezTo>
                  <a:pt x="716" y="91"/>
                  <a:pt x="711" y="88"/>
                  <a:pt x="707" y="86"/>
                </a:cubicBezTo>
                <a:cubicBezTo>
                  <a:pt x="703" y="85"/>
                  <a:pt x="688" y="80"/>
                  <a:pt x="685" y="79"/>
                </a:cubicBezTo>
                <a:cubicBezTo>
                  <a:pt x="681" y="78"/>
                  <a:pt x="682" y="71"/>
                  <a:pt x="669" y="72"/>
                </a:cubicBezTo>
                <a:cubicBezTo>
                  <a:pt x="656" y="72"/>
                  <a:pt x="644" y="72"/>
                  <a:pt x="634" y="81"/>
                </a:cubicBezTo>
                <a:cubicBezTo>
                  <a:pt x="625" y="90"/>
                  <a:pt x="617" y="98"/>
                  <a:pt x="614" y="101"/>
                </a:cubicBezTo>
                <a:cubicBezTo>
                  <a:pt x="612" y="105"/>
                  <a:pt x="613" y="110"/>
                  <a:pt x="604" y="112"/>
                </a:cubicBezTo>
                <a:cubicBezTo>
                  <a:pt x="594" y="115"/>
                  <a:pt x="593" y="119"/>
                  <a:pt x="593" y="124"/>
                </a:cubicBezTo>
                <a:cubicBezTo>
                  <a:pt x="593" y="129"/>
                  <a:pt x="593" y="136"/>
                  <a:pt x="599" y="135"/>
                </a:cubicBezTo>
                <a:cubicBezTo>
                  <a:pt x="606" y="135"/>
                  <a:pt x="609" y="132"/>
                  <a:pt x="610" y="129"/>
                </a:cubicBezTo>
                <a:cubicBezTo>
                  <a:pt x="611" y="127"/>
                  <a:pt x="615" y="130"/>
                  <a:pt x="614" y="134"/>
                </a:cubicBezTo>
                <a:cubicBezTo>
                  <a:pt x="614" y="137"/>
                  <a:pt x="617" y="141"/>
                  <a:pt x="617" y="143"/>
                </a:cubicBezTo>
                <a:cubicBezTo>
                  <a:pt x="618" y="144"/>
                  <a:pt x="618" y="149"/>
                  <a:pt x="621" y="148"/>
                </a:cubicBezTo>
                <a:cubicBezTo>
                  <a:pt x="624" y="148"/>
                  <a:pt x="624" y="146"/>
                  <a:pt x="627" y="143"/>
                </a:cubicBezTo>
                <a:cubicBezTo>
                  <a:pt x="630" y="141"/>
                  <a:pt x="634" y="141"/>
                  <a:pt x="633" y="137"/>
                </a:cubicBezTo>
                <a:cubicBezTo>
                  <a:pt x="632" y="132"/>
                  <a:pt x="633" y="131"/>
                  <a:pt x="635" y="131"/>
                </a:cubicBezTo>
                <a:cubicBezTo>
                  <a:pt x="637" y="130"/>
                  <a:pt x="642" y="126"/>
                  <a:pt x="638" y="125"/>
                </a:cubicBezTo>
                <a:cubicBezTo>
                  <a:pt x="634" y="123"/>
                  <a:pt x="634" y="120"/>
                  <a:pt x="633" y="119"/>
                </a:cubicBezTo>
                <a:cubicBezTo>
                  <a:pt x="633" y="117"/>
                  <a:pt x="632" y="115"/>
                  <a:pt x="637" y="113"/>
                </a:cubicBezTo>
                <a:cubicBezTo>
                  <a:pt x="642" y="111"/>
                  <a:pt x="645" y="106"/>
                  <a:pt x="646" y="103"/>
                </a:cubicBezTo>
                <a:cubicBezTo>
                  <a:pt x="647" y="101"/>
                  <a:pt x="651" y="99"/>
                  <a:pt x="655" y="99"/>
                </a:cubicBezTo>
                <a:cubicBezTo>
                  <a:pt x="658" y="99"/>
                  <a:pt x="664" y="100"/>
                  <a:pt x="659" y="103"/>
                </a:cubicBezTo>
                <a:cubicBezTo>
                  <a:pt x="655" y="106"/>
                  <a:pt x="645" y="113"/>
                  <a:pt x="647" y="119"/>
                </a:cubicBezTo>
                <a:cubicBezTo>
                  <a:pt x="649" y="125"/>
                  <a:pt x="648" y="130"/>
                  <a:pt x="654" y="127"/>
                </a:cubicBezTo>
                <a:cubicBezTo>
                  <a:pt x="659" y="124"/>
                  <a:pt x="664" y="123"/>
                  <a:pt x="668" y="123"/>
                </a:cubicBezTo>
                <a:cubicBezTo>
                  <a:pt x="672" y="122"/>
                  <a:pt x="676" y="124"/>
                  <a:pt x="676" y="125"/>
                </a:cubicBezTo>
                <a:cubicBezTo>
                  <a:pt x="676" y="126"/>
                  <a:pt x="671" y="129"/>
                  <a:pt x="665" y="129"/>
                </a:cubicBezTo>
                <a:cubicBezTo>
                  <a:pt x="660" y="128"/>
                  <a:pt x="656" y="127"/>
                  <a:pt x="656" y="130"/>
                </a:cubicBezTo>
                <a:cubicBezTo>
                  <a:pt x="656" y="133"/>
                  <a:pt x="659" y="133"/>
                  <a:pt x="658" y="137"/>
                </a:cubicBezTo>
                <a:cubicBezTo>
                  <a:pt x="657" y="140"/>
                  <a:pt x="652" y="141"/>
                  <a:pt x="652" y="138"/>
                </a:cubicBezTo>
                <a:cubicBezTo>
                  <a:pt x="651" y="136"/>
                  <a:pt x="654" y="132"/>
                  <a:pt x="651" y="133"/>
                </a:cubicBezTo>
                <a:cubicBezTo>
                  <a:pt x="648" y="133"/>
                  <a:pt x="648" y="138"/>
                  <a:pt x="646" y="140"/>
                </a:cubicBezTo>
                <a:cubicBezTo>
                  <a:pt x="645" y="142"/>
                  <a:pt x="644" y="145"/>
                  <a:pt x="646" y="146"/>
                </a:cubicBezTo>
                <a:cubicBezTo>
                  <a:pt x="648" y="147"/>
                  <a:pt x="645" y="147"/>
                  <a:pt x="643" y="149"/>
                </a:cubicBezTo>
                <a:cubicBezTo>
                  <a:pt x="643" y="148"/>
                  <a:pt x="643" y="148"/>
                  <a:pt x="643" y="148"/>
                </a:cubicBezTo>
                <a:cubicBezTo>
                  <a:pt x="641" y="151"/>
                  <a:pt x="639" y="152"/>
                  <a:pt x="638" y="151"/>
                </a:cubicBezTo>
                <a:cubicBezTo>
                  <a:pt x="636" y="150"/>
                  <a:pt x="636" y="151"/>
                  <a:pt x="632" y="151"/>
                </a:cubicBezTo>
                <a:cubicBezTo>
                  <a:pt x="629" y="152"/>
                  <a:pt x="626" y="153"/>
                  <a:pt x="625" y="153"/>
                </a:cubicBezTo>
                <a:cubicBezTo>
                  <a:pt x="623" y="154"/>
                  <a:pt x="622" y="153"/>
                  <a:pt x="621" y="152"/>
                </a:cubicBezTo>
                <a:cubicBezTo>
                  <a:pt x="619" y="152"/>
                  <a:pt x="618" y="151"/>
                  <a:pt x="616" y="153"/>
                </a:cubicBezTo>
                <a:cubicBezTo>
                  <a:pt x="614" y="155"/>
                  <a:pt x="614" y="154"/>
                  <a:pt x="613" y="153"/>
                </a:cubicBezTo>
                <a:cubicBezTo>
                  <a:pt x="612" y="153"/>
                  <a:pt x="610" y="152"/>
                  <a:pt x="609" y="150"/>
                </a:cubicBezTo>
                <a:cubicBezTo>
                  <a:pt x="608" y="148"/>
                  <a:pt x="611" y="144"/>
                  <a:pt x="611" y="142"/>
                </a:cubicBezTo>
                <a:cubicBezTo>
                  <a:pt x="611" y="140"/>
                  <a:pt x="611" y="138"/>
                  <a:pt x="611" y="136"/>
                </a:cubicBezTo>
                <a:cubicBezTo>
                  <a:pt x="612" y="135"/>
                  <a:pt x="610" y="135"/>
                  <a:pt x="608" y="137"/>
                </a:cubicBezTo>
                <a:cubicBezTo>
                  <a:pt x="607" y="138"/>
                  <a:pt x="602" y="139"/>
                  <a:pt x="602" y="143"/>
                </a:cubicBezTo>
                <a:cubicBezTo>
                  <a:pt x="603" y="147"/>
                  <a:pt x="605" y="149"/>
                  <a:pt x="605" y="151"/>
                </a:cubicBezTo>
                <a:cubicBezTo>
                  <a:pt x="605" y="154"/>
                  <a:pt x="606" y="156"/>
                  <a:pt x="604" y="156"/>
                </a:cubicBezTo>
                <a:cubicBezTo>
                  <a:pt x="602" y="156"/>
                  <a:pt x="597" y="157"/>
                  <a:pt x="594" y="158"/>
                </a:cubicBezTo>
                <a:cubicBezTo>
                  <a:pt x="592" y="158"/>
                  <a:pt x="591" y="159"/>
                  <a:pt x="590" y="162"/>
                </a:cubicBezTo>
                <a:cubicBezTo>
                  <a:pt x="589" y="164"/>
                  <a:pt x="589" y="164"/>
                  <a:pt x="587" y="164"/>
                </a:cubicBezTo>
                <a:cubicBezTo>
                  <a:pt x="585" y="164"/>
                  <a:pt x="580" y="165"/>
                  <a:pt x="580" y="168"/>
                </a:cubicBezTo>
                <a:cubicBezTo>
                  <a:pt x="579" y="170"/>
                  <a:pt x="578" y="169"/>
                  <a:pt x="576" y="171"/>
                </a:cubicBezTo>
                <a:cubicBezTo>
                  <a:pt x="574" y="173"/>
                  <a:pt x="574" y="172"/>
                  <a:pt x="572" y="172"/>
                </a:cubicBezTo>
                <a:cubicBezTo>
                  <a:pt x="570" y="172"/>
                  <a:pt x="569" y="173"/>
                  <a:pt x="570" y="175"/>
                </a:cubicBezTo>
                <a:cubicBezTo>
                  <a:pt x="570" y="176"/>
                  <a:pt x="570" y="175"/>
                  <a:pt x="567" y="176"/>
                </a:cubicBezTo>
                <a:cubicBezTo>
                  <a:pt x="564" y="176"/>
                  <a:pt x="562" y="176"/>
                  <a:pt x="560" y="176"/>
                </a:cubicBezTo>
                <a:cubicBezTo>
                  <a:pt x="558" y="176"/>
                  <a:pt x="558" y="179"/>
                  <a:pt x="561" y="180"/>
                </a:cubicBezTo>
                <a:cubicBezTo>
                  <a:pt x="564" y="180"/>
                  <a:pt x="566" y="182"/>
                  <a:pt x="567" y="184"/>
                </a:cubicBezTo>
                <a:cubicBezTo>
                  <a:pt x="568" y="186"/>
                  <a:pt x="568" y="185"/>
                  <a:pt x="569" y="186"/>
                </a:cubicBezTo>
                <a:cubicBezTo>
                  <a:pt x="571" y="187"/>
                  <a:pt x="573" y="189"/>
                  <a:pt x="572" y="192"/>
                </a:cubicBezTo>
                <a:cubicBezTo>
                  <a:pt x="572" y="194"/>
                  <a:pt x="571" y="195"/>
                  <a:pt x="571" y="197"/>
                </a:cubicBezTo>
                <a:cubicBezTo>
                  <a:pt x="571" y="198"/>
                  <a:pt x="569" y="198"/>
                  <a:pt x="566" y="198"/>
                </a:cubicBezTo>
                <a:cubicBezTo>
                  <a:pt x="562" y="197"/>
                  <a:pt x="559" y="197"/>
                  <a:pt x="556" y="196"/>
                </a:cubicBezTo>
                <a:cubicBezTo>
                  <a:pt x="553" y="196"/>
                  <a:pt x="552" y="196"/>
                  <a:pt x="549" y="197"/>
                </a:cubicBezTo>
                <a:cubicBezTo>
                  <a:pt x="547" y="197"/>
                  <a:pt x="546" y="197"/>
                  <a:pt x="544" y="198"/>
                </a:cubicBezTo>
                <a:cubicBezTo>
                  <a:pt x="543" y="199"/>
                  <a:pt x="544" y="200"/>
                  <a:pt x="545" y="202"/>
                </a:cubicBezTo>
                <a:cubicBezTo>
                  <a:pt x="546" y="203"/>
                  <a:pt x="545" y="206"/>
                  <a:pt x="545" y="207"/>
                </a:cubicBezTo>
                <a:cubicBezTo>
                  <a:pt x="546" y="209"/>
                  <a:pt x="544" y="212"/>
                  <a:pt x="544" y="214"/>
                </a:cubicBezTo>
                <a:cubicBezTo>
                  <a:pt x="543" y="215"/>
                  <a:pt x="545" y="217"/>
                  <a:pt x="544" y="219"/>
                </a:cubicBezTo>
                <a:cubicBezTo>
                  <a:pt x="544" y="221"/>
                  <a:pt x="545" y="222"/>
                  <a:pt x="547" y="222"/>
                </a:cubicBezTo>
                <a:cubicBezTo>
                  <a:pt x="549" y="222"/>
                  <a:pt x="553" y="222"/>
                  <a:pt x="554" y="224"/>
                </a:cubicBezTo>
                <a:cubicBezTo>
                  <a:pt x="555" y="226"/>
                  <a:pt x="557" y="226"/>
                  <a:pt x="558" y="225"/>
                </a:cubicBezTo>
                <a:cubicBezTo>
                  <a:pt x="560" y="224"/>
                  <a:pt x="565" y="226"/>
                  <a:pt x="567" y="224"/>
                </a:cubicBezTo>
                <a:cubicBezTo>
                  <a:pt x="568" y="221"/>
                  <a:pt x="572" y="220"/>
                  <a:pt x="573" y="218"/>
                </a:cubicBezTo>
                <a:cubicBezTo>
                  <a:pt x="574" y="216"/>
                  <a:pt x="577" y="216"/>
                  <a:pt x="575" y="214"/>
                </a:cubicBezTo>
                <a:cubicBezTo>
                  <a:pt x="574" y="212"/>
                  <a:pt x="575" y="211"/>
                  <a:pt x="577" y="210"/>
                </a:cubicBezTo>
                <a:cubicBezTo>
                  <a:pt x="578" y="209"/>
                  <a:pt x="580" y="207"/>
                  <a:pt x="583" y="206"/>
                </a:cubicBezTo>
                <a:cubicBezTo>
                  <a:pt x="585" y="205"/>
                  <a:pt x="586" y="204"/>
                  <a:pt x="586" y="202"/>
                </a:cubicBezTo>
                <a:cubicBezTo>
                  <a:pt x="586" y="199"/>
                  <a:pt x="586" y="199"/>
                  <a:pt x="588" y="198"/>
                </a:cubicBezTo>
                <a:cubicBezTo>
                  <a:pt x="591" y="197"/>
                  <a:pt x="592" y="197"/>
                  <a:pt x="594" y="198"/>
                </a:cubicBezTo>
                <a:cubicBezTo>
                  <a:pt x="595" y="199"/>
                  <a:pt x="597" y="199"/>
                  <a:pt x="598" y="198"/>
                </a:cubicBezTo>
                <a:cubicBezTo>
                  <a:pt x="599" y="198"/>
                  <a:pt x="601" y="197"/>
                  <a:pt x="602" y="197"/>
                </a:cubicBezTo>
                <a:cubicBezTo>
                  <a:pt x="602" y="197"/>
                  <a:pt x="603" y="196"/>
                  <a:pt x="604" y="195"/>
                </a:cubicBezTo>
                <a:cubicBezTo>
                  <a:pt x="604" y="194"/>
                  <a:pt x="606" y="194"/>
                  <a:pt x="607" y="194"/>
                </a:cubicBezTo>
                <a:cubicBezTo>
                  <a:pt x="608" y="195"/>
                  <a:pt x="609" y="197"/>
                  <a:pt x="611" y="200"/>
                </a:cubicBezTo>
                <a:cubicBezTo>
                  <a:pt x="612" y="203"/>
                  <a:pt x="615" y="205"/>
                  <a:pt x="616" y="206"/>
                </a:cubicBezTo>
                <a:cubicBezTo>
                  <a:pt x="618" y="207"/>
                  <a:pt x="620" y="207"/>
                  <a:pt x="622" y="208"/>
                </a:cubicBezTo>
                <a:cubicBezTo>
                  <a:pt x="624" y="209"/>
                  <a:pt x="627" y="213"/>
                  <a:pt x="628" y="214"/>
                </a:cubicBezTo>
                <a:cubicBezTo>
                  <a:pt x="628" y="214"/>
                  <a:pt x="628" y="216"/>
                  <a:pt x="628" y="218"/>
                </a:cubicBezTo>
                <a:cubicBezTo>
                  <a:pt x="627" y="220"/>
                  <a:pt x="626" y="222"/>
                  <a:pt x="629" y="220"/>
                </a:cubicBezTo>
                <a:cubicBezTo>
                  <a:pt x="631" y="218"/>
                  <a:pt x="630" y="217"/>
                  <a:pt x="631" y="217"/>
                </a:cubicBezTo>
                <a:cubicBezTo>
                  <a:pt x="631" y="217"/>
                  <a:pt x="633" y="215"/>
                  <a:pt x="631" y="214"/>
                </a:cubicBezTo>
                <a:cubicBezTo>
                  <a:pt x="630" y="213"/>
                  <a:pt x="630" y="212"/>
                  <a:pt x="630" y="211"/>
                </a:cubicBezTo>
                <a:cubicBezTo>
                  <a:pt x="631" y="210"/>
                  <a:pt x="632" y="210"/>
                  <a:pt x="633" y="211"/>
                </a:cubicBezTo>
                <a:cubicBezTo>
                  <a:pt x="634" y="211"/>
                  <a:pt x="636" y="212"/>
                  <a:pt x="636" y="212"/>
                </a:cubicBezTo>
                <a:cubicBezTo>
                  <a:pt x="636" y="211"/>
                  <a:pt x="635" y="210"/>
                  <a:pt x="634" y="209"/>
                </a:cubicBezTo>
                <a:cubicBezTo>
                  <a:pt x="633" y="208"/>
                  <a:pt x="631" y="207"/>
                  <a:pt x="630" y="207"/>
                </a:cubicBezTo>
                <a:cubicBezTo>
                  <a:pt x="629" y="206"/>
                  <a:pt x="630" y="205"/>
                  <a:pt x="627" y="205"/>
                </a:cubicBezTo>
                <a:cubicBezTo>
                  <a:pt x="624" y="204"/>
                  <a:pt x="623" y="202"/>
                  <a:pt x="622" y="201"/>
                </a:cubicBezTo>
                <a:cubicBezTo>
                  <a:pt x="621" y="200"/>
                  <a:pt x="619" y="197"/>
                  <a:pt x="618" y="196"/>
                </a:cubicBezTo>
                <a:cubicBezTo>
                  <a:pt x="616" y="196"/>
                  <a:pt x="615" y="195"/>
                  <a:pt x="616" y="193"/>
                </a:cubicBezTo>
                <a:cubicBezTo>
                  <a:pt x="617" y="191"/>
                  <a:pt x="616" y="191"/>
                  <a:pt x="618" y="190"/>
                </a:cubicBezTo>
                <a:cubicBezTo>
                  <a:pt x="620" y="189"/>
                  <a:pt x="621" y="189"/>
                  <a:pt x="621" y="191"/>
                </a:cubicBezTo>
                <a:cubicBezTo>
                  <a:pt x="620" y="193"/>
                  <a:pt x="625" y="190"/>
                  <a:pt x="626" y="193"/>
                </a:cubicBezTo>
                <a:cubicBezTo>
                  <a:pt x="626" y="196"/>
                  <a:pt x="631" y="199"/>
                  <a:pt x="632" y="200"/>
                </a:cubicBezTo>
                <a:cubicBezTo>
                  <a:pt x="634" y="201"/>
                  <a:pt x="638" y="202"/>
                  <a:pt x="639" y="203"/>
                </a:cubicBezTo>
                <a:cubicBezTo>
                  <a:pt x="640" y="204"/>
                  <a:pt x="643" y="205"/>
                  <a:pt x="641" y="207"/>
                </a:cubicBezTo>
                <a:cubicBezTo>
                  <a:pt x="640" y="209"/>
                  <a:pt x="642" y="211"/>
                  <a:pt x="644" y="213"/>
                </a:cubicBezTo>
                <a:cubicBezTo>
                  <a:pt x="645" y="215"/>
                  <a:pt x="647" y="218"/>
                  <a:pt x="647" y="220"/>
                </a:cubicBezTo>
                <a:cubicBezTo>
                  <a:pt x="647" y="223"/>
                  <a:pt x="649" y="224"/>
                  <a:pt x="651" y="224"/>
                </a:cubicBezTo>
                <a:cubicBezTo>
                  <a:pt x="653" y="223"/>
                  <a:pt x="659" y="222"/>
                  <a:pt x="657" y="219"/>
                </a:cubicBezTo>
                <a:cubicBezTo>
                  <a:pt x="656" y="217"/>
                  <a:pt x="654" y="216"/>
                  <a:pt x="653" y="214"/>
                </a:cubicBezTo>
                <a:cubicBezTo>
                  <a:pt x="652" y="212"/>
                  <a:pt x="652" y="210"/>
                  <a:pt x="654" y="211"/>
                </a:cubicBezTo>
                <a:cubicBezTo>
                  <a:pt x="656" y="212"/>
                  <a:pt x="655" y="208"/>
                  <a:pt x="659" y="208"/>
                </a:cubicBezTo>
                <a:cubicBezTo>
                  <a:pt x="664" y="208"/>
                  <a:pt x="663" y="211"/>
                  <a:pt x="666" y="210"/>
                </a:cubicBezTo>
                <a:cubicBezTo>
                  <a:pt x="670" y="208"/>
                  <a:pt x="674" y="208"/>
                  <a:pt x="672" y="206"/>
                </a:cubicBezTo>
                <a:cubicBezTo>
                  <a:pt x="670" y="205"/>
                  <a:pt x="668" y="204"/>
                  <a:pt x="669" y="202"/>
                </a:cubicBezTo>
                <a:cubicBezTo>
                  <a:pt x="669" y="202"/>
                  <a:pt x="669" y="201"/>
                  <a:pt x="669" y="201"/>
                </a:cubicBezTo>
                <a:cubicBezTo>
                  <a:pt x="669" y="200"/>
                  <a:pt x="670" y="199"/>
                  <a:pt x="671" y="199"/>
                </a:cubicBezTo>
                <a:cubicBezTo>
                  <a:pt x="672" y="198"/>
                  <a:pt x="673" y="195"/>
                  <a:pt x="674" y="193"/>
                </a:cubicBezTo>
                <a:cubicBezTo>
                  <a:pt x="675" y="191"/>
                  <a:pt x="677" y="192"/>
                  <a:pt x="678" y="190"/>
                </a:cubicBezTo>
                <a:cubicBezTo>
                  <a:pt x="679" y="187"/>
                  <a:pt x="680" y="185"/>
                  <a:pt x="683" y="186"/>
                </a:cubicBezTo>
                <a:cubicBezTo>
                  <a:pt x="686" y="187"/>
                  <a:pt x="688" y="189"/>
                  <a:pt x="687" y="190"/>
                </a:cubicBezTo>
                <a:cubicBezTo>
                  <a:pt x="686" y="192"/>
                  <a:pt x="687" y="193"/>
                  <a:pt x="688" y="195"/>
                </a:cubicBezTo>
                <a:cubicBezTo>
                  <a:pt x="690" y="196"/>
                  <a:pt x="692" y="194"/>
                  <a:pt x="694" y="192"/>
                </a:cubicBezTo>
                <a:cubicBezTo>
                  <a:pt x="696" y="190"/>
                  <a:pt x="697" y="188"/>
                  <a:pt x="695" y="188"/>
                </a:cubicBezTo>
                <a:cubicBezTo>
                  <a:pt x="692" y="188"/>
                  <a:pt x="696" y="185"/>
                  <a:pt x="699" y="185"/>
                </a:cubicBezTo>
                <a:cubicBezTo>
                  <a:pt x="702" y="185"/>
                  <a:pt x="704" y="187"/>
                  <a:pt x="702" y="189"/>
                </a:cubicBezTo>
                <a:cubicBezTo>
                  <a:pt x="699" y="191"/>
                  <a:pt x="700" y="194"/>
                  <a:pt x="703" y="194"/>
                </a:cubicBezTo>
                <a:cubicBezTo>
                  <a:pt x="706" y="195"/>
                  <a:pt x="708" y="198"/>
                  <a:pt x="711" y="199"/>
                </a:cubicBezTo>
                <a:cubicBezTo>
                  <a:pt x="714" y="199"/>
                  <a:pt x="717" y="202"/>
                  <a:pt x="715" y="204"/>
                </a:cubicBezTo>
                <a:cubicBezTo>
                  <a:pt x="713" y="207"/>
                  <a:pt x="711" y="206"/>
                  <a:pt x="706" y="206"/>
                </a:cubicBezTo>
                <a:cubicBezTo>
                  <a:pt x="701" y="205"/>
                  <a:pt x="696" y="202"/>
                  <a:pt x="691" y="202"/>
                </a:cubicBezTo>
                <a:cubicBezTo>
                  <a:pt x="686" y="202"/>
                  <a:pt x="685" y="204"/>
                  <a:pt x="683" y="205"/>
                </a:cubicBezTo>
                <a:cubicBezTo>
                  <a:pt x="681" y="207"/>
                  <a:pt x="678" y="205"/>
                  <a:pt x="675" y="207"/>
                </a:cubicBezTo>
                <a:cubicBezTo>
                  <a:pt x="671" y="210"/>
                  <a:pt x="670" y="212"/>
                  <a:pt x="668" y="212"/>
                </a:cubicBezTo>
                <a:cubicBezTo>
                  <a:pt x="666" y="212"/>
                  <a:pt x="662" y="215"/>
                  <a:pt x="665" y="219"/>
                </a:cubicBezTo>
                <a:cubicBezTo>
                  <a:pt x="668" y="222"/>
                  <a:pt x="673" y="224"/>
                  <a:pt x="675" y="225"/>
                </a:cubicBezTo>
                <a:cubicBezTo>
                  <a:pt x="676" y="226"/>
                  <a:pt x="678" y="224"/>
                  <a:pt x="683" y="224"/>
                </a:cubicBezTo>
                <a:cubicBezTo>
                  <a:pt x="687" y="225"/>
                  <a:pt x="687" y="227"/>
                  <a:pt x="691" y="225"/>
                </a:cubicBezTo>
                <a:cubicBezTo>
                  <a:pt x="696" y="223"/>
                  <a:pt x="698" y="223"/>
                  <a:pt x="696" y="225"/>
                </a:cubicBezTo>
                <a:cubicBezTo>
                  <a:pt x="694" y="227"/>
                  <a:pt x="695" y="231"/>
                  <a:pt x="695" y="233"/>
                </a:cubicBezTo>
                <a:cubicBezTo>
                  <a:pt x="695" y="236"/>
                  <a:pt x="692" y="239"/>
                  <a:pt x="691" y="241"/>
                </a:cubicBezTo>
                <a:cubicBezTo>
                  <a:pt x="691" y="244"/>
                  <a:pt x="692" y="245"/>
                  <a:pt x="694" y="247"/>
                </a:cubicBezTo>
                <a:cubicBezTo>
                  <a:pt x="695" y="250"/>
                  <a:pt x="692" y="255"/>
                  <a:pt x="694" y="257"/>
                </a:cubicBezTo>
                <a:cubicBezTo>
                  <a:pt x="696" y="260"/>
                  <a:pt x="698" y="263"/>
                  <a:pt x="699" y="266"/>
                </a:cubicBezTo>
                <a:cubicBezTo>
                  <a:pt x="701" y="268"/>
                  <a:pt x="705" y="270"/>
                  <a:pt x="707" y="275"/>
                </a:cubicBezTo>
                <a:cubicBezTo>
                  <a:pt x="708" y="280"/>
                  <a:pt x="709" y="284"/>
                  <a:pt x="713" y="286"/>
                </a:cubicBezTo>
                <a:cubicBezTo>
                  <a:pt x="716" y="287"/>
                  <a:pt x="718" y="291"/>
                  <a:pt x="719" y="294"/>
                </a:cubicBezTo>
                <a:cubicBezTo>
                  <a:pt x="720" y="297"/>
                  <a:pt x="719" y="303"/>
                  <a:pt x="721" y="305"/>
                </a:cubicBezTo>
                <a:cubicBezTo>
                  <a:pt x="723" y="308"/>
                  <a:pt x="721" y="311"/>
                  <a:pt x="726" y="310"/>
                </a:cubicBezTo>
                <a:cubicBezTo>
                  <a:pt x="731" y="309"/>
                  <a:pt x="739" y="306"/>
                  <a:pt x="745" y="303"/>
                </a:cubicBezTo>
                <a:cubicBezTo>
                  <a:pt x="750" y="300"/>
                  <a:pt x="760" y="294"/>
                  <a:pt x="763" y="293"/>
                </a:cubicBezTo>
                <a:cubicBezTo>
                  <a:pt x="767" y="292"/>
                  <a:pt x="768" y="290"/>
                  <a:pt x="769" y="287"/>
                </a:cubicBezTo>
                <a:cubicBezTo>
                  <a:pt x="771" y="284"/>
                  <a:pt x="774" y="283"/>
                  <a:pt x="775" y="281"/>
                </a:cubicBezTo>
                <a:cubicBezTo>
                  <a:pt x="776" y="279"/>
                  <a:pt x="777" y="277"/>
                  <a:pt x="774" y="274"/>
                </a:cubicBezTo>
                <a:cubicBezTo>
                  <a:pt x="771" y="271"/>
                  <a:pt x="767" y="271"/>
                  <a:pt x="766" y="269"/>
                </a:cubicBezTo>
                <a:cubicBezTo>
                  <a:pt x="766" y="266"/>
                  <a:pt x="764" y="263"/>
                  <a:pt x="762" y="265"/>
                </a:cubicBezTo>
                <a:cubicBezTo>
                  <a:pt x="761" y="266"/>
                  <a:pt x="758" y="270"/>
                  <a:pt x="755" y="270"/>
                </a:cubicBezTo>
                <a:cubicBezTo>
                  <a:pt x="751" y="271"/>
                  <a:pt x="750" y="271"/>
                  <a:pt x="750" y="266"/>
                </a:cubicBezTo>
                <a:cubicBezTo>
                  <a:pt x="750" y="262"/>
                  <a:pt x="749" y="262"/>
                  <a:pt x="747" y="261"/>
                </a:cubicBezTo>
                <a:cubicBezTo>
                  <a:pt x="744" y="261"/>
                  <a:pt x="741" y="258"/>
                  <a:pt x="739" y="255"/>
                </a:cubicBezTo>
                <a:cubicBezTo>
                  <a:pt x="738" y="253"/>
                  <a:pt x="737" y="251"/>
                  <a:pt x="740" y="249"/>
                </a:cubicBezTo>
                <a:cubicBezTo>
                  <a:pt x="743" y="247"/>
                  <a:pt x="744" y="250"/>
                  <a:pt x="745" y="252"/>
                </a:cubicBezTo>
                <a:cubicBezTo>
                  <a:pt x="746" y="254"/>
                  <a:pt x="751" y="257"/>
                  <a:pt x="752" y="259"/>
                </a:cubicBezTo>
                <a:cubicBezTo>
                  <a:pt x="753" y="261"/>
                  <a:pt x="756" y="263"/>
                  <a:pt x="761" y="262"/>
                </a:cubicBezTo>
                <a:cubicBezTo>
                  <a:pt x="765" y="262"/>
                  <a:pt x="769" y="262"/>
                  <a:pt x="770" y="263"/>
                </a:cubicBezTo>
                <a:cubicBezTo>
                  <a:pt x="770" y="265"/>
                  <a:pt x="772" y="268"/>
                  <a:pt x="776" y="267"/>
                </a:cubicBezTo>
                <a:cubicBezTo>
                  <a:pt x="780" y="266"/>
                  <a:pt x="781" y="266"/>
                  <a:pt x="782" y="267"/>
                </a:cubicBezTo>
                <a:cubicBezTo>
                  <a:pt x="783" y="269"/>
                  <a:pt x="786" y="268"/>
                  <a:pt x="790" y="268"/>
                </a:cubicBezTo>
                <a:cubicBezTo>
                  <a:pt x="793" y="267"/>
                  <a:pt x="792" y="269"/>
                  <a:pt x="796" y="268"/>
                </a:cubicBezTo>
                <a:cubicBezTo>
                  <a:pt x="801" y="266"/>
                  <a:pt x="802" y="268"/>
                  <a:pt x="802" y="271"/>
                </a:cubicBezTo>
                <a:cubicBezTo>
                  <a:pt x="803" y="273"/>
                  <a:pt x="804" y="274"/>
                  <a:pt x="806" y="274"/>
                </a:cubicBezTo>
                <a:cubicBezTo>
                  <a:pt x="808" y="274"/>
                  <a:pt x="807" y="276"/>
                  <a:pt x="807" y="278"/>
                </a:cubicBezTo>
                <a:cubicBezTo>
                  <a:pt x="807" y="280"/>
                  <a:pt x="809" y="283"/>
                  <a:pt x="812" y="283"/>
                </a:cubicBezTo>
                <a:cubicBezTo>
                  <a:pt x="815" y="283"/>
                  <a:pt x="817" y="280"/>
                  <a:pt x="819" y="280"/>
                </a:cubicBezTo>
                <a:cubicBezTo>
                  <a:pt x="821" y="279"/>
                  <a:pt x="820" y="281"/>
                  <a:pt x="820" y="285"/>
                </a:cubicBezTo>
                <a:cubicBezTo>
                  <a:pt x="819" y="289"/>
                  <a:pt x="819" y="296"/>
                  <a:pt x="822" y="302"/>
                </a:cubicBezTo>
                <a:cubicBezTo>
                  <a:pt x="825" y="307"/>
                  <a:pt x="829" y="314"/>
                  <a:pt x="830" y="318"/>
                </a:cubicBezTo>
                <a:cubicBezTo>
                  <a:pt x="830" y="321"/>
                  <a:pt x="832" y="327"/>
                  <a:pt x="834" y="327"/>
                </a:cubicBezTo>
                <a:cubicBezTo>
                  <a:pt x="836" y="327"/>
                  <a:pt x="838" y="325"/>
                  <a:pt x="840" y="322"/>
                </a:cubicBezTo>
                <a:cubicBezTo>
                  <a:pt x="843" y="319"/>
                  <a:pt x="843" y="318"/>
                  <a:pt x="844" y="315"/>
                </a:cubicBezTo>
                <a:cubicBezTo>
                  <a:pt x="844" y="312"/>
                  <a:pt x="846" y="311"/>
                  <a:pt x="845" y="308"/>
                </a:cubicBezTo>
                <a:cubicBezTo>
                  <a:pt x="844" y="304"/>
                  <a:pt x="845" y="300"/>
                  <a:pt x="848" y="300"/>
                </a:cubicBezTo>
                <a:cubicBezTo>
                  <a:pt x="850" y="300"/>
                  <a:pt x="853" y="298"/>
                  <a:pt x="853" y="296"/>
                </a:cubicBezTo>
                <a:cubicBezTo>
                  <a:pt x="853" y="293"/>
                  <a:pt x="855" y="292"/>
                  <a:pt x="858" y="290"/>
                </a:cubicBezTo>
                <a:cubicBezTo>
                  <a:pt x="861" y="289"/>
                  <a:pt x="864" y="287"/>
                  <a:pt x="866" y="283"/>
                </a:cubicBezTo>
                <a:cubicBezTo>
                  <a:pt x="867" y="279"/>
                  <a:pt x="868" y="279"/>
                  <a:pt x="871" y="279"/>
                </a:cubicBezTo>
                <a:cubicBezTo>
                  <a:pt x="874" y="280"/>
                  <a:pt x="876" y="280"/>
                  <a:pt x="877" y="278"/>
                </a:cubicBezTo>
                <a:cubicBezTo>
                  <a:pt x="878" y="276"/>
                  <a:pt x="881" y="275"/>
                  <a:pt x="881" y="278"/>
                </a:cubicBezTo>
                <a:cubicBezTo>
                  <a:pt x="882" y="281"/>
                  <a:pt x="883" y="283"/>
                  <a:pt x="886" y="284"/>
                </a:cubicBezTo>
                <a:cubicBezTo>
                  <a:pt x="887" y="284"/>
                  <a:pt x="887" y="285"/>
                  <a:pt x="887" y="286"/>
                </a:cubicBezTo>
                <a:cubicBezTo>
                  <a:pt x="886" y="286"/>
                  <a:pt x="885" y="286"/>
                  <a:pt x="885" y="286"/>
                </a:cubicBezTo>
                <a:cubicBezTo>
                  <a:pt x="885" y="289"/>
                  <a:pt x="888" y="291"/>
                  <a:pt x="888" y="293"/>
                </a:cubicBezTo>
                <a:cubicBezTo>
                  <a:pt x="888" y="296"/>
                  <a:pt x="887" y="300"/>
                  <a:pt x="890" y="300"/>
                </a:cubicBezTo>
                <a:cubicBezTo>
                  <a:pt x="890" y="300"/>
                  <a:pt x="891" y="299"/>
                  <a:pt x="891" y="299"/>
                </a:cubicBezTo>
                <a:cubicBezTo>
                  <a:pt x="891" y="300"/>
                  <a:pt x="891" y="300"/>
                  <a:pt x="892" y="300"/>
                </a:cubicBezTo>
                <a:cubicBezTo>
                  <a:pt x="894" y="300"/>
                  <a:pt x="895" y="299"/>
                  <a:pt x="896" y="298"/>
                </a:cubicBezTo>
                <a:cubicBezTo>
                  <a:pt x="896" y="298"/>
                  <a:pt x="896" y="298"/>
                  <a:pt x="897" y="298"/>
                </a:cubicBezTo>
                <a:cubicBezTo>
                  <a:pt x="899" y="302"/>
                  <a:pt x="901" y="304"/>
                  <a:pt x="902" y="308"/>
                </a:cubicBezTo>
                <a:cubicBezTo>
                  <a:pt x="903" y="312"/>
                  <a:pt x="905" y="318"/>
                  <a:pt x="903" y="321"/>
                </a:cubicBezTo>
                <a:cubicBezTo>
                  <a:pt x="902" y="324"/>
                  <a:pt x="901" y="322"/>
                  <a:pt x="905" y="328"/>
                </a:cubicBezTo>
                <a:cubicBezTo>
                  <a:pt x="910" y="335"/>
                  <a:pt x="908" y="336"/>
                  <a:pt x="910" y="340"/>
                </a:cubicBezTo>
                <a:cubicBezTo>
                  <a:pt x="912" y="345"/>
                  <a:pt x="916" y="347"/>
                  <a:pt x="919" y="348"/>
                </a:cubicBezTo>
                <a:cubicBezTo>
                  <a:pt x="921" y="349"/>
                  <a:pt x="921" y="347"/>
                  <a:pt x="920" y="343"/>
                </a:cubicBezTo>
                <a:cubicBezTo>
                  <a:pt x="918" y="339"/>
                  <a:pt x="918" y="336"/>
                  <a:pt x="914" y="332"/>
                </a:cubicBezTo>
                <a:cubicBezTo>
                  <a:pt x="911" y="327"/>
                  <a:pt x="905" y="326"/>
                  <a:pt x="907" y="317"/>
                </a:cubicBezTo>
                <a:cubicBezTo>
                  <a:pt x="908" y="309"/>
                  <a:pt x="908" y="306"/>
                  <a:pt x="910" y="309"/>
                </a:cubicBezTo>
                <a:cubicBezTo>
                  <a:pt x="913" y="312"/>
                  <a:pt x="921" y="318"/>
                  <a:pt x="923" y="321"/>
                </a:cubicBezTo>
                <a:cubicBezTo>
                  <a:pt x="925" y="323"/>
                  <a:pt x="930" y="321"/>
                  <a:pt x="935" y="318"/>
                </a:cubicBezTo>
                <a:cubicBezTo>
                  <a:pt x="941" y="315"/>
                  <a:pt x="941" y="312"/>
                  <a:pt x="938" y="306"/>
                </a:cubicBezTo>
                <a:cubicBezTo>
                  <a:pt x="937" y="304"/>
                  <a:pt x="935" y="302"/>
                  <a:pt x="934" y="300"/>
                </a:cubicBezTo>
                <a:cubicBezTo>
                  <a:pt x="934" y="300"/>
                  <a:pt x="934" y="300"/>
                  <a:pt x="934" y="300"/>
                </a:cubicBezTo>
                <a:cubicBezTo>
                  <a:pt x="935" y="299"/>
                  <a:pt x="935" y="299"/>
                  <a:pt x="935" y="299"/>
                </a:cubicBezTo>
                <a:cubicBezTo>
                  <a:pt x="935" y="299"/>
                  <a:pt x="929" y="292"/>
                  <a:pt x="928" y="289"/>
                </a:cubicBezTo>
                <a:cubicBezTo>
                  <a:pt x="928" y="287"/>
                  <a:pt x="929" y="285"/>
                  <a:pt x="931" y="284"/>
                </a:cubicBezTo>
                <a:cubicBezTo>
                  <a:pt x="932" y="283"/>
                  <a:pt x="933" y="282"/>
                  <a:pt x="934" y="281"/>
                </a:cubicBezTo>
                <a:cubicBezTo>
                  <a:pt x="937" y="281"/>
                  <a:pt x="938" y="280"/>
                  <a:pt x="938" y="280"/>
                </a:cubicBezTo>
                <a:cubicBezTo>
                  <a:pt x="937" y="279"/>
                  <a:pt x="936" y="280"/>
                  <a:pt x="935" y="281"/>
                </a:cubicBezTo>
                <a:cubicBezTo>
                  <a:pt x="935" y="281"/>
                  <a:pt x="935" y="280"/>
                  <a:pt x="935" y="280"/>
                </a:cubicBezTo>
                <a:cubicBezTo>
                  <a:pt x="938" y="277"/>
                  <a:pt x="940" y="278"/>
                  <a:pt x="940" y="281"/>
                </a:cubicBezTo>
                <a:cubicBezTo>
                  <a:pt x="941" y="284"/>
                  <a:pt x="941" y="284"/>
                  <a:pt x="938" y="286"/>
                </a:cubicBezTo>
                <a:cubicBezTo>
                  <a:pt x="935" y="289"/>
                  <a:pt x="936" y="289"/>
                  <a:pt x="938" y="291"/>
                </a:cubicBezTo>
                <a:cubicBezTo>
                  <a:pt x="940" y="292"/>
                  <a:pt x="944" y="288"/>
                  <a:pt x="945" y="287"/>
                </a:cubicBezTo>
                <a:cubicBezTo>
                  <a:pt x="947" y="287"/>
                  <a:pt x="945" y="284"/>
                  <a:pt x="944" y="283"/>
                </a:cubicBezTo>
                <a:cubicBezTo>
                  <a:pt x="943" y="281"/>
                  <a:pt x="944" y="279"/>
                  <a:pt x="946" y="278"/>
                </a:cubicBezTo>
                <a:cubicBezTo>
                  <a:pt x="948" y="278"/>
                  <a:pt x="953" y="278"/>
                  <a:pt x="956" y="276"/>
                </a:cubicBezTo>
                <a:cubicBezTo>
                  <a:pt x="959" y="274"/>
                  <a:pt x="964" y="275"/>
                  <a:pt x="968" y="270"/>
                </a:cubicBezTo>
                <a:cubicBezTo>
                  <a:pt x="972" y="265"/>
                  <a:pt x="975" y="258"/>
                  <a:pt x="978" y="257"/>
                </a:cubicBezTo>
                <a:cubicBezTo>
                  <a:pt x="980" y="255"/>
                  <a:pt x="982" y="249"/>
                  <a:pt x="982" y="246"/>
                </a:cubicBezTo>
                <a:cubicBezTo>
                  <a:pt x="982" y="243"/>
                  <a:pt x="979" y="238"/>
                  <a:pt x="977" y="235"/>
                </a:cubicBezTo>
                <a:cubicBezTo>
                  <a:pt x="975" y="231"/>
                  <a:pt x="971" y="229"/>
                  <a:pt x="975" y="226"/>
                </a:cubicBezTo>
                <a:cubicBezTo>
                  <a:pt x="980" y="224"/>
                  <a:pt x="981" y="222"/>
                  <a:pt x="983" y="222"/>
                </a:cubicBezTo>
                <a:cubicBezTo>
                  <a:pt x="984" y="222"/>
                  <a:pt x="986" y="219"/>
                  <a:pt x="983" y="219"/>
                </a:cubicBezTo>
                <a:cubicBezTo>
                  <a:pt x="979" y="218"/>
                  <a:pt x="974" y="220"/>
                  <a:pt x="973" y="220"/>
                </a:cubicBezTo>
                <a:cubicBezTo>
                  <a:pt x="972" y="221"/>
                  <a:pt x="971" y="220"/>
                  <a:pt x="970" y="217"/>
                </a:cubicBezTo>
                <a:cubicBezTo>
                  <a:pt x="968" y="214"/>
                  <a:pt x="970" y="213"/>
                  <a:pt x="973" y="213"/>
                </a:cubicBezTo>
                <a:cubicBezTo>
                  <a:pt x="977" y="213"/>
                  <a:pt x="981" y="203"/>
                  <a:pt x="983" y="206"/>
                </a:cubicBezTo>
                <a:cubicBezTo>
                  <a:pt x="984" y="209"/>
                  <a:pt x="984" y="211"/>
                  <a:pt x="987" y="211"/>
                </a:cubicBezTo>
                <a:cubicBezTo>
                  <a:pt x="990" y="211"/>
                  <a:pt x="992" y="211"/>
                  <a:pt x="993" y="214"/>
                </a:cubicBezTo>
                <a:cubicBezTo>
                  <a:pt x="994" y="217"/>
                  <a:pt x="998" y="221"/>
                  <a:pt x="997" y="225"/>
                </a:cubicBezTo>
                <a:cubicBezTo>
                  <a:pt x="996" y="229"/>
                  <a:pt x="996" y="232"/>
                  <a:pt x="1000" y="230"/>
                </a:cubicBezTo>
                <a:cubicBezTo>
                  <a:pt x="1004" y="229"/>
                  <a:pt x="1007" y="226"/>
                  <a:pt x="1008" y="223"/>
                </a:cubicBezTo>
                <a:cubicBezTo>
                  <a:pt x="1009" y="220"/>
                  <a:pt x="1004" y="217"/>
                  <a:pt x="1002" y="215"/>
                </a:cubicBezTo>
                <a:cubicBezTo>
                  <a:pt x="1000" y="213"/>
                  <a:pt x="1000" y="211"/>
                  <a:pt x="1002" y="209"/>
                </a:cubicBezTo>
                <a:cubicBezTo>
                  <a:pt x="1004" y="208"/>
                  <a:pt x="1007" y="205"/>
                  <a:pt x="1010" y="203"/>
                </a:cubicBezTo>
                <a:cubicBezTo>
                  <a:pt x="1013" y="200"/>
                  <a:pt x="1012" y="196"/>
                  <a:pt x="1015" y="198"/>
                </a:cubicBezTo>
                <a:cubicBezTo>
                  <a:pt x="1018" y="200"/>
                  <a:pt x="1021" y="201"/>
                  <a:pt x="1025" y="197"/>
                </a:cubicBezTo>
                <a:cubicBezTo>
                  <a:pt x="1030" y="192"/>
                  <a:pt x="1039" y="183"/>
                  <a:pt x="1041" y="178"/>
                </a:cubicBezTo>
                <a:cubicBezTo>
                  <a:pt x="1042" y="174"/>
                  <a:pt x="1044" y="171"/>
                  <a:pt x="1043" y="167"/>
                </a:cubicBezTo>
                <a:cubicBezTo>
                  <a:pt x="1043" y="164"/>
                  <a:pt x="1045" y="164"/>
                  <a:pt x="1045" y="159"/>
                </a:cubicBezTo>
                <a:cubicBezTo>
                  <a:pt x="1045" y="153"/>
                  <a:pt x="1043" y="151"/>
                  <a:pt x="1041" y="151"/>
                </a:cubicBezTo>
                <a:cubicBezTo>
                  <a:pt x="1039" y="151"/>
                  <a:pt x="1037" y="153"/>
                  <a:pt x="1033" y="151"/>
                </a:cubicBezTo>
                <a:cubicBezTo>
                  <a:pt x="1029" y="149"/>
                  <a:pt x="1025" y="149"/>
                  <a:pt x="1030" y="146"/>
                </a:cubicBezTo>
                <a:cubicBezTo>
                  <a:pt x="1034" y="143"/>
                  <a:pt x="1043" y="137"/>
                  <a:pt x="1045" y="134"/>
                </a:cubicBezTo>
                <a:cubicBezTo>
                  <a:pt x="1047" y="130"/>
                  <a:pt x="1049" y="128"/>
                  <a:pt x="1055" y="127"/>
                </a:cubicBezTo>
                <a:cubicBezTo>
                  <a:pt x="1061" y="127"/>
                  <a:pt x="1066" y="130"/>
                  <a:pt x="1070" y="130"/>
                </a:cubicBezTo>
                <a:cubicBezTo>
                  <a:pt x="1073" y="130"/>
                  <a:pt x="1073" y="129"/>
                  <a:pt x="1074" y="128"/>
                </a:cubicBezTo>
                <a:cubicBezTo>
                  <a:pt x="1074" y="126"/>
                  <a:pt x="1075" y="126"/>
                  <a:pt x="1077" y="126"/>
                </a:cubicBezTo>
                <a:cubicBezTo>
                  <a:pt x="1078" y="126"/>
                  <a:pt x="1081" y="128"/>
                  <a:pt x="1079" y="130"/>
                </a:cubicBezTo>
                <a:cubicBezTo>
                  <a:pt x="1077" y="131"/>
                  <a:pt x="1078" y="132"/>
                  <a:pt x="1082" y="132"/>
                </a:cubicBezTo>
                <a:cubicBezTo>
                  <a:pt x="1087" y="131"/>
                  <a:pt x="1088" y="130"/>
                  <a:pt x="1090" y="130"/>
                </a:cubicBezTo>
                <a:cubicBezTo>
                  <a:pt x="1092" y="130"/>
                  <a:pt x="1093" y="128"/>
                  <a:pt x="1092" y="127"/>
                </a:cubicBezTo>
                <a:cubicBezTo>
                  <a:pt x="1091" y="127"/>
                  <a:pt x="1091" y="125"/>
                  <a:pt x="1093" y="125"/>
                </a:cubicBezTo>
                <a:cubicBezTo>
                  <a:pt x="1095" y="124"/>
                  <a:pt x="1097" y="122"/>
                  <a:pt x="1100" y="119"/>
                </a:cubicBezTo>
                <a:cubicBezTo>
                  <a:pt x="1103" y="117"/>
                  <a:pt x="1105" y="117"/>
                  <a:pt x="1106" y="118"/>
                </a:cubicBezTo>
                <a:cubicBezTo>
                  <a:pt x="1107" y="118"/>
                  <a:pt x="1113" y="116"/>
                  <a:pt x="1111" y="119"/>
                </a:cubicBezTo>
                <a:cubicBezTo>
                  <a:pt x="1109" y="121"/>
                  <a:pt x="1111" y="123"/>
                  <a:pt x="1114" y="121"/>
                </a:cubicBezTo>
                <a:cubicBezTo>
                  <a:pt x="1116" y="120"/>
                  <a:pt x="1116" y="123"/>
                  <a:pt x="1111" y="126"/>
                </a:cubicBezTo>
                <a:cubicBezTo>
                  <a:pt x="1106" y="129"/>
                  <a:pt x="1104" y="133"/>
                  <a:pt x="1099" y="135"/>
                </a:cubicBezTo>
                <a:cubicBezTo>
                  <a:pt x="1094" y="136"/>
                  <a:pt x="1092" y="142"/>
                  <a:pt x="1094" y="146"/>
                </a:cubicBezTo>
                <a:cubicBezTo>
                  <a:pt x="1095" y="150"/>
                  <a:pt x="1095" y="155"/>
                  <a:pt x="1096" y="159"/>
                </a:cubicBezTo>
                <a:cubicBezTo>
                  <a:pt x="1097" y="162"/>
                  <a:pt x="1097" y="166"/>
                  <a:pt x="1099" y="165"/>
                </a:cubicBezTo>
                <a:cubicBezTo>
                  <a:pt x="1102" y="164"/>
                  <a:pt x="1106" y="160"/>
                  <a:pt x="1106" y="158"/>
                </a:cubicBezTo>
                <a:cubicBezTo>
                  <a:pt x="1107" y="156"/>
                  <a:pt x="1110" y="156"/>
                  <a:pt x="1111" y="154"/>
                </a:cubicBezTo>
                <a:cubicBezTo>
                  <a:pt x="1111" y="151"/>
                  <a:pt x="1115" y="151"/>
                  <a:pt x="1115" y="148"/>
                </a:cubicBezTo>
                <a:cubicBezTo>
                  <a:pt x="1115" y="144"/>
                  <a:pt x="1115" y="142"/>
                  <a:pt x="1119" y="142"/>
                </a:cubicBezTo>
                <a:cubicBezTo>
                  <a:pt x="1122" y="141"/>
                  <a:pt x="1120" y="138"/>
                  <a:pt x="1119" y="134"/>
                </a:cubicBezTo>
                <a:cubicBezTo>
                  <a:pt x="1118" y="130"/>
                  <a:pt x="1121" y="126"/>
                  <a:pt x="1125" y="125"/>
                </a:cubicBezTo>
                <a:cubicBezTo>
                  <a:pt x="1129" y="124"/>
                  <a:pt x="1132" y="124"/>
                  <a:pt x="1134" y="123"/>
                </a:cubicBezTo>
                <a:cubicBezTo>
                  <a:pt x="1136" y="122"/>
                  <a:pt x="1139" y="121"/>
                  <a:pt x="1140" y="123"/>
                </a:cubicBezTo>
                <a:cubicBezTo>
                  <a:pt x="1142" y="124"/>
                  <a:pt x="1144" y="125"/>
                  <a:pt x="1147" y="122"/>
                </a:cubicBezTo>
                <a:cubicBezTo>
                  <a:pt x="1150" y="119"/>
                  <a:pt x="1157" y="118"/>
                  <a:pt x="1160" y="116"/>
                </a:cubicBezTo>
                <a:cubicBezTo>
                  <a:pt x="1163" y="113"/>
                  <a:pt x="1167" y="113"/>
                  <a:pt x="1171" y="113"/>
                </a:cubicBezTo>
                <a:cubicBezTo>
                  <a:pt x="1174" y="114"/>
                  <a:pt x="1176" y="111"/>
                  <a:pt x="1173" y="108"/>
                </a:cubicBezTo>
                <a:cubicBezTo>
                  <a:pt x="1171" y="105"/>
                  <a:pt x="1169" y="104"/>
                  <a:pt x="1172" y="103"/>
                </a:cubicBezTo>
                <a:cubicBezTo>
                  <a:pt x="1175" y="102"/>
                  <a:pt x="1180" y="102"/>
                  <a:pt x="1178" y="99"/>
                </a:cubicBezTo>
                <a:cubicBezTo>
                  <a:pt x="1177" y="96"/>
                  <a:pt x="1181" y="96"/>
                  <a:pt x="1182" y="98"/>
                </a:cubicBezTo>
                <a:cubicBezTo>
                  <a:pt x="1184" y="100"/>
                  <a:pt x="1186" y="98"/>
                  <a:pt x="1188" y="98"/>
                </a:cubicBezTo>
                <a:cubicBezTo>
                  <a:pt x="1190" y="98"/>
                  <a:pt x="1192" y="103"/>
                  <a:pt x="1196" y="104"/>
                </a:cubicBezTo>
                <a:cubicBezTo>
                  <a:pt x="1199" y="105"/>
                  <a:pt x="1202" y="103"/>
                  <a:pt x="1203" y="102"/>
                </a:cubicBezTo>
                <a:cubicBezTo>
                  <a:pt x="1203" y="100"/>
                  <a:pt x="1202" y="99"/>
                  <a:pt x="1206" y="98"/>
                </a:cubicBezTo>
                <a:cubicBezTo>
                  <a:pt x="1210" y="98"/>
                  <a:pt x="1211" y="96"/>
                  <a:pt x="1209" y="94"/>
                </a:cubicBezTo>
                <a:close/>
                <a:moveTo>
                  <a:pt x="913" y="348"/>
                </a:moveTo>
                <a:cubicBezTo>
                  <a:pt x="909" y="346"/>
                  <a:pt x="904" y="343"/>
                  <a:pt x="903" y="341"/>
                </a:cubicBezTo>
                <a:cubicBezTo>
                  <a:pt x="901" y="339"/>
                  <a:pt x="900" y="337"/>
                  <a:pt x="897" y="336"/>
                </a:cubicBezTo>
                <a:cubicBezTo>
                  <a:pt x="894" y="336"/>
                  <a:pt x="888" y="335"/>
                  <a:pt x="892" y="338"/>
                </a:cubicBezTo>
                <a:cubicBezTo>
                  <a:pt x="895" y="342"/>
                  <a:pt x="901" y="347"/>
                  <a:pt x="903" y="351"/>
                </a:cubicBezTo>
                <a:cubicBezTo>
                  <a:pt x="906" y="355"/>
                  <a:pt x="911" y="361"/>
                  <a:pt x="913" y="366"/>
                </a:cubicBezTo>
                <a:cubicBezTo>
                  <a:pt x="916" y="370"/>
                  <a:pt x="921" y="374"/>
                  <a:pt x="924" y="373"/>
                </a:cubicBezTo>
                <a:cubicBezTo>
                  <a:pt x="928" y="373"/>
                  <a:pt x="931" y="368"/>
                  <a:pt x="927" y="365"/>
                </a:cubicBezTo>
                <a:cubicBezTo>
                  <a:pt x="923" y="362"/>
                  <a:pt x="921" y="357"/>
                  <a:pt x="919" y="354"/>
                </a:cubicBezTo>
                <a:cubicBezTo>
                  <a:pt x="916" y="351"/>
                  <a:pt x="914" y="349"/>
                  <a:pt x="913" y="348"/>
                </a:cubicBezTo>
                <a:close/>
                <a:moveTo>
                  <a:pt x="939" y="377"/>
                </a:moveTo>
                <a:cubicBezTo>
                  <a:pt x="936" y="377"/>
                  <a:pt x="932" y="375"/>
                  <a:pt x="930" y="374"/>
                </a:cubicBezTo>
                <a:cubicBezTo>
                  <a:pt x="927" y="374"/>
                  <a:pt x="924" y="378"/>
                  <a:pt x="929" y="380"/>
                </a:cubicBezTo>
                <a:cubicBezTo>
                  <a:pt x="934" y="381"/>
                  <a:pt x="936" y="380"/>
                  <a:pt x="941" y="381"/>
                </a:cubicBezTo>
                <a:cubicBezTo>
                  <a:pt x="945" y="382"/>
                  <a:pt x="952" y="384"/>
                  <a:pt x="954" y="384"/>
                </a:cubicBezTo>
                <a:cubicBezTo>
                  <a:pt x="956" y="385"/>
                  <a:pt x="958" y="382"/>
                  <a:pt x="954" y="381"/>
                </a:cubicBezTo>
                <a:cubicBezTo>
                  <a:pt x="949" y="379"/>
                  <a:pt x="951" y="377"/>
                  <a:pt x="946" y="376"/>
                </a:cubicBezTo>
                <a:cubicBezTo>
                  <a:pt x="942" y="375"/>
                  <a:pt x="942" y="377"/>
                  <a:pt x="939" y="377"/>
                </a:cubicBezTo>
                <a:close/>
                <a:moveTo>
                  <a:pt x="950" y="365"/>
                </a:moveTo>
                <a:cubicBezTo>
                  <a:pt x="956" y="364"/>
                  <a:pt x="957" y="369"/>
                  <a:pt x="962" y="365"/>
                </a:cubicBezTo>
                <a:cubicBezTo>
                  <a:pt x="966" y="360"/>
                  <a:pt x="968" y="359"/>
                  <a:pt x="967" y="356"/>
                </a:cubicBezTo>
                <a:cubicBezTo>
                  <a:pt x="966" y="352"/>
                  <a:pt x="965" y="352"/>
                  <a:pt x="968" y="351"/>
                </a:cubicBezTo>
                <a:cubicBezTo>
                  <a:pt x="971" y="350"/>
                  <a:pt x="969" y="346"/>
                  <a:pt x="968" y="344"/>
                </a:cubicBezTo>
                <a:cubicBezTo>
                  <a:pt x="966" y="342"/>
                  <a:pt x="968" y="340"/>
                  <a:pt x="970" y="339"/>
                </a:cubicBezTo>
                <a:cubicBezTo>
                  <a:pt x="971" y="338"/>
                  <a:pt x="970" y="336"/>
                  <a:pt x="969" y="333"/>
                </a:cubicBezTo>
                <a:cubicBezTo>
                  <a:pt x="967" y="331"/>
                  <a:pt x="965" y="331"/>
                  <a:pt x="963" y="333"/>
                </a:cubicBezTo>
                <a:cubicBezTo>
                  <a:pt x="961" y="334"/>
                  <a:pt x="962" y="338"/>
                  <a:pt x="958" y="339"/>
                </a:cubicBezTo>
                <a:cubicBezTo>
                  <a:pt x="955" y="340"/>
                  <a:pt x="955" y="342"/>
                  <a:pt x="952" y="343"/>
                </a:cubicBezTo>
                <a:cubicBezTo>
                  <a:pt x="950" y="343"/>
                  <a:pt x="947" y="343"/>
                  <a:pt x="947" y="346"/>
                </a:cubicBezTo>
                <a:cubicBezTo>
                  <a:pt x="946" y="348"/>
                  <a:pt x="946" y="348"/>
                  <a:pt x="943" y="347"/>
                </a:cubicBezTo>
                <a:cubicBezTo>
                  <a:pt x="940" y="347"/>
                  <a:pt x="939" y="347"/>
                  <a:pt x="938" y="349"/>
                </a:cubicBezTo>
                <a:cubicBezTo>
                  <a:pt x="936" y="351"/>
                  <a:pt x="938" y="354"/>
                  <a:pt x="940" y="358"/>
                </a:cubicBezTo>
                <a:cubicBezTo>
                  <a:pt x="942" y="363"/>
                  <a:pt x="945" y="365"/>
                  <a:pt x="950" y="365"/>
                </a:cubicBezTo>
                <a:close/>
                <a:moveTo>
                  <a:pt x="968" y="383"/>
                </a:moveTo>
                <a:cubicBezTo>
                  <a:pt x="966" y="383"/>
                  <a:pt x="963" y="383"/>
                  <a:pt x="964" y="384"/>
                </a:cubicBezTo>
                <a:cubicBezTo>
                  <a:pt x="964" y="386"/>
                  <a:pt x="967" y="387"/>
                  <a:pt x="969" y="386"/>
                </a:cubicBezTo>
                <a:cubicBezTo>
                  <a:pt x="973" y="384"/>
                  <a:pt x="969" y="383"/>
                  <a:pt x="968" y="383"/>
                </a:cubicBezTo>
                <a:close/>
                <a:moveTo>
                  <a:pt x="991" y="387"/>
                </a:moveTo>
                <a:cubicBezTo>
                  <a:pt x="994" y="386"/>
                  <a:pt x="995" y="386"/>
                  <a:pt x="999" y="383"/>
                </a:cubicBezTo>
                <a:cubicBezTo>
                  <a:pt x="1003" y="380"/>
                  <a:pt x="999" y="382"/>
                  <a:pt x="996" y="383"/>
                </a:cubicBezTo>
                <a:cubicBezTo>
                  <a:pt x="992" y="384"/>
                  <a:pt x="991" y="385"/>
                  <a:pt x="988" y="387"/>
                </a:cubicBezTo>
                <a:cubicBezTo>
                  <a:pt x="985" y="390"/>
                  <a:pt x="989" y="389"/>
                  <a:pt x="991" y="387"/>
                </a:cubicBezTo>
                <a:close/>
                <a:moveTo>
                  <a:pt x="978" y="388"/>
                </a:moveTo>
                <a:cubicBezTo>
                  <a:pt x="979" y="388"/>
                  <a:pt x="977" y="387"/>
                  <a:pt x="976" y="387"/>
                </a:cubicBezTo>
                <a:cubicBezTo>
                  <a:pt x="975" y="386"/>
                  <a:pt x="974" y="386"/>
                  <a:pt x="973" y="386"/>
                </a:cubicBezTo>
                <a:cubicBezTo>
                  <a:pt x="971" y="387"/>
                  <a:pt x="974" y="388"/>
                  <a:pt x="975" y="388"/>
                </a:cubicBezTo>
                <a:cubicBezTo>
                  <a:pt x="975" y="389"/>
                  <a:pt x="978" y="389"/>
                  <a:pt x="978" y="388"/>
                </a:cubicBezTo>
                <a:close/>
                <a:moveTo>
                  <a:pt x="976" y="384"/>
                </a:moveTo>
                <a:cubicBezTo>
                  <a:pt x="977" y="384"/>
                  <a:pt x="980" y="385"/>
                  <a:pt x="981" y="385"/>
                </a:cubicBezTo>
                <a:cubicBezTo>
                  <a:pt x="982" y="384"/>
                  <a:pt x="983" y="384"/>
                  <a:pt x="984" y="384"/>
                </a:cubicBezTo>
                <a:cubicBezTo>
                  <a:pt x="985" y="384"/>
                  <a:pt x="987" y="383"/>
                  <a:pt x="985" y="383"/>
                </a:cubicBezTo>
                <a:cubicBezTo>
                  <a:pt x="983" y="383"/>
                  <a:pt x="981" y="383"/>
                  <a:pt x="980" y="382"/>
                </a:cubicBezTo>
                <a:cubicBezTo>
                  <a:pt x="978" y="382"/>
                  <a:pt x="977" y="382"/>
                  <a:pt x="976" y="382"/>
                </a:cubicBezTo>
                <a:cubicBezTo>
                  <a:pt x="974" y="383"/>
                  <a:pt x="975" y="384"/>
                  <a:pt x="976" y="384"/>
                </a:cubicBezTo>
                <a:close/>
                <a:moveTo>
                  <a:pt x="975" y="372"/>
                </a:moveTo>
                <a:cubicBezTo>
                  <a:pt x="978" y="372"/>
                  <a:pt x="976" y="369"/>
                  <a:pt x="977" y="366"/>
                </a:cubicBezTo>
                <a:cubicBezTo>
                  <a:pt x="979" y="363"/>
                  <a:pt x="979" y="367"/>
                  <a:pt x="980" y="369"/>
                </a:cubicBezTo>
                <a:cubicBezTo>
                  <a:pt x="981" y="372"/>
                  <a:pt x="982" y="372"/>
                  <a:pt x="985" y="370"/>
                </a:cubicBezTo>
                <a:cubicBezTo>
                  <a:pt x="988" y="368"/>
                  <a:pt x="984" y="366"/>
                  <a:pt x="981" y="365"/>
                </a:cubicBezTo>
                <a:cubicBezTo>
                  <a:pt x="979" y="364"/>
                  <a:pt x="980" y="362"/>
                  <a:pt x="983" y="361"/>
                </a:cubicBezTo>
                <a:cubicBezTo>
                  <a:pt x="986" y="359"/>
                  <a:pt x="985" y="358"/>
                  <a:pt x="983" y="358"/>
                </a:cubicBezTo>
                <a:cubicBezTo>
                  <a:pt x="981" y="358"/>
                  <a:pt x="977" y="358"/>
                  <a:pt x="977" y="355"/>
                </a:cubicBezTo>
                <a:cubicBezTo>
                  <a:pt x="976" y="353"/>
                  <a:pt x="980" y="352"/>
                  <a:pt x="984" y="353"/>
                </a:cubicBezTo>
                <a:cubicBezTo>
                  <a:pt x="988" y="353"/>
                  <a:pt x="988" y="354"/>
                  <a:pt x="992" y="352"/>
                </a:cubicBezTo>
                <a:cubicBezTo>
                  <a:pt x="996" y="349"/>
                  <a:pt x="992" y="349"/>
                  <a:pt x="989" y="351"/>
                </a:cubicBezTo>
                <a:cubicBezTo>
                  <a:pt x="987" y="352"/>
                  <a:pt x="985" y="351"/>
                  <a:pt x="978" y="351"/>
                </a:cubicBezTo>
                <a:cubicBezTo>
                  <a:pt x="972" y="351"/>
                  <a:pt x="974" y="352"/>
                  <a:pt x="974" y="355"/>
                </a:cubicBezTo>
                <a:cubicBezTo>
                  <a:pt x="973" y="358"/>
                  <a:pt x="973" y="359"/>
                  <a:pt x="972" y="361"/>
                </a:cubicBezTo>
                <a:cubicBezTo>
                  <a:pt x="972" y="362"/>
                  <a:pt x="970" y="364"/>
                  <a:pt x="971" y="366"/>
                </a:cubicBezTo>
                <a:cubicBezTo>
                  <a:pt x="972" y="368"/>
                  <a:pt x="972" y="369"/>
                  <a:pt x="972" y="370"/>
                </a:cubicBezTo>
                <a:cubicBezTo>
                  <a:pt x="970" y="373"/>
                  <a:pt x="972" y="372"/>
                  <a:pt x="975" y="372"/>
                </a:cubicBezTo>
                <a:close/>
                <a:moveTo>
                  <a:pt x="1016" y="363"/>
                </a:moveTo>
                <a:cubicBezTo>
                  <a:pt x="1015" y="365"/>
                  <a:pt x="1020" y="364"/>
                  <a:pt x="1024" y="366"/>
                </a:cubicBezTo>
                <a:cubicBezTo>
                  <a:pt x="1028" y="368"/>
                  <a:pt x="1028" y="368"/>
                  <a:pt x="1031" y="370"/>
                </a:cubicBezTo>
                <a:cubicBezTo>
                  <a:pt x="1034" y="371"/>
                  <a:pt x="1037" y="372"/>
                  <a:pt x="1037" y="374"/>
                </a:cubicBezTo>
                <a:cubicBezTo>
                  <a:pt x="1037" y="376"/>
                  <a:pt x="1038" y="376"/>
                  <a:pt x="1040" y="380"/>
                </a:cubicBezTo>
                <a:cubicBezTo>
                  <a:pt x="1042" y="383"/>
                  <a:pt x="1041" y="381"/>
                  <a:pt x="1043" y="382"/>
                </a:cubicBezTo>
                <a:cubicBezTo>
                  <a:pt x="1046" y="383"/>
                  <a:pt x="1046" y="384"/>
                  <a:pt x="1050" y="384"/>
                </a:cubicBezTo>
                <a:cubicBezTo>
                  <a:pt x="1054" y="384"/>
                  <a:pt x="1056" y="383"/>
                  <a:pt x="1056" y="382"/>
                </a:cubicBezTo>
                <a:cubicBezTo>
                  <a:pt x="1056" y="380"/>
                  <a:pt x="1058" y="380"/>
                  <a:pt x="1062" y="382"/>
                </a:cubicBezTo>
                <a:cubicBezTo>
                  <a:pt x="1067" y="383"/>
                  <a:pt x="1067" y="385"/>
                  <a:pt x="1069" y="387"/>
                </a:cubicBezTo>
                <a:cubicBezTo>
                  <a:pt x="1070" y="389"/>
                  <a:pt x="1073" y="388"/>
                  <a:pt x="1076" y="390"/>
                </a:cubicBezTo>
                <a:cubicBezTo>
                  <a:pt x="1079" y="391"/>
                  <a:pt x="1079" y="389"/>
                  <a:pt x="1079" y="388"/>
                </a:cubicBezTo>
                <a:cubicBezTo>
                  <a:pt x="1078" y="387"/>
                  <a:pt x="1073" y="383"/>
                  <a:pt x="1070" y="382"/>
                </a:cubicBezTo>
                <a:cubicBezTo>
                  <a:pt x="1068" y="380"/>
                  <a:pt x="1068" y="378"/>
                  <a:pt x="1070" y="377"/>
                </a:cubicBezTo>
                <a:cubicBezTo>
                  <a:pt x="1071" y="375"/>
                  <a:pt x="1065" y="372"/>
                  <a:pt x="1063" y="370"/>
                </a:cubicBezTo>
                <a:cubicBezTo>
                  <a:pt x="1060" y="368"/>
                  <a:pt x="1056" y="366"/>
                  <a:pt x="1053" y="365"/>
                </a:cubicBezTo>
                <a:cubicBezTo>
                  <a:pt x="1049" y="364"/>
                  <a:pt x="1045" y="361"/>
                  <a:pt x="1042" y="361"/>
                </a:cubicBezTo>
                <a:cubicBezTo>
                  <a:pt x="1039" y="360"/>
                  <a:pt x="1037" y="359"/>
                  <a:pt x="1034" y="360"/>
                </a:cubicBezTo>
                <a:cubicBezTo>
                  <a:pt x="1031" y="360"/>
                  <a:pt x="1031" y="362"/>
                  <a:pt x="1030" y="364"/>
                </a:cubicBezTo>
                <a:cubicBezTo>
                  <a:pt x="1028" y="365"/>
                  <a:pt x="1027" y="365"/>
                  <a:pt x="1025" y="363"/>
                </a:cubicBezTo>
                <a:cubicBezTo>
                  <a:pt x="1023" y="361"/>
                  <a:pt x="1023" y="361"/>
                  <a:pt x="1023" y="358"/>
                </a:cubicBezTo>
                <a:cubicBezTo>
                  <a:pt x="1023" y="355"/>
                  <a:pt x="1020" y="356"/>
                  <a:pt x="1017" y="356"/>
                </a:cubicBezTo>
                <a:cubicBezTo>
                  <a:pt x="1014" y="357"/>
                  <a:pt x="1013" y="358"/>
                  <a:pt x="1014" y="359"/>
                </a:cubicBezTo>
                <a:cubicBezTo>
                  <a:pt x="1015" y="360"/>
                  <a:pt x="1018" y="361"/>
                  <a:pt x="1016" y="363"/>
                </a:cubicBezTo>
                <a:close/>
                <a:moveTo>
                  <a:pt x="1078" y="375"/>
                </a:moveTo>
                <a:cubicBezTo>
                  <a:pt x="1079" y="375"/>
                  <a:pt x="1084" y="372"/>
                  <a:pt x="1085" y="371"/>
                </a:cubicBezTo>
                <a:cubicBezTo>
                  <a:pt x="1086" y="370"/>
                  <a:pt x="1088" y="370"/>
                  <a:pt x="1086" y="368"/>
                </a:cubicBezTo>
                <a:cubicBezTo>
                  <a:pt x="1084" y="366"/>
                  <a:pt x="1085" y="366"/>
                  <a:pt x="1082" y="368"/>
                </a:cubicBezTo>
                <a:cubicBezTo>
                  <a:pt x="1080" y="370"/>
                  <a:pt x="1081" y="371"/>
                  <a:pt x="1078" y="371"/>
                </a:cubicBezTo>
                <a:cubicBezTo>
                  <a:pt x="1076" y="372"/>
                  <a:pt x="1075" y="373"/>
                  <a:pt x="1073" y="373"/>
                </a:cubicBezTo>
                <a:cubicBezTo>
                  <a:pt x="1072" y="373"/>
                  <a:pt x="1074" y="375"/>
                  <a:pt x="1078" y="375"/>
                </a:cubicBezTo>
                <a:close/>
                <a:moveTo>
                  <a:pt x="1099" y="378"/>
                </a:moveTo>
                <a:cubicBezTo>
                  <a:pt x="1099" y="377"/>
                  <a:pt x="1097" y="377"/>
                  <a:pt x="1095" y="375"/>
                </a:cubicBezTo>
                <a:cubicBezTo>
                  <a:pt x="1092" y="372"/>
                  <a:pt x="1093" y="373"/>
                  <a:pt x="1093" y="375"/>
                </a:cubicBezTo>
                <a:cubicBezTo>
                  <a:pt x="1093" y="377"/>
                  <a:pt x="1093" y="377"/>
                  <a:pt x="1095" y="378"/>
                </a:cubicBezTo>
                <a:cubicBezTo>
                  <a:pt x="1098" y="379"/>
                  <a:pt x="1098" y="379"/>
                  <a:pt x="1099" y="378"/>
                </a:cubicBezTo>
                <a:close/>
                <a:moveTo>
                  <a:pt x="1126" y="431"/>
                </a:moveTo>
                <a:cubicBezTo>
                  <a:pt x="1130" y="434"/>
                  <a:pt x="1130" y="434"/>
                  <a:pt x="1133" y="434"/>
                </a:cubicBezTo>
                <a:cubicBezTo>
                  <a:pt x="1135" y="435"/>
                  <a:pt x="1135" y="433"/>
                  <a:pt x="1133" y="432"/>
                </a:cubicBezTo>
                <a:cubicBezTo>
                  <a:pt x="1130" y="431"/>
                  <a:pt x="1130" y="431"/>
                  <a:pt x="1128" y="429"/>
                </a:cubicBezTo>
                <a:cubicBezTo>
                  <a:pt x="1125" y="427"/>
                  <a:pt x="1124" y="426"/>
                  <a:pt x="1124" y="426"/>
                </a:cubicBezTo>
                <a:cubicBezTo>
                  <a:pt x="1123" y="426"/>
                  <a:pt x="1125" y="430"/>
                  <a:pt x="1126" y="431"/>
                </a:cubicBezTo>
                <a:close/>
                <a:moveTo>
                  <a:pt x="1161" y="492"/>
                </a:moveTo>
                <a:cubicBezTo>
                  <a:pt x="1159" y="493"/>
                  <a:pt x="1157" y="494"/>
                  <a:pt x="1159" y="494"/>
                </a:cubicBezTo>
                <a:cubicBezTo>
                  <a:pt x="1161" y="495"/>
                  <a:pt x="1161" y="498"/>
                  <a:pt x="1162" y="499"/>
                </a:cubicBezTo>
                <a:cubicBezTo>
                  <a:pt x="1163" y="500"/>
                  <a:pt x="1161" y="501"/>
                  <a:pt x="1163" y="502"/>
                </a:cubicBezTo>
                <a:cubicBezTo>
                  <a:pt x="1165" y="503"/>
                  <a:pt x="1167" y="502"/>
                  <a:pt x="1167" y="500"/>
                </a:cubicBezTo>
                <a:cubicBezTo>
                  <a:pt x="1167" y="498"/>
                  <a:pt x="1169" y="497"/>
                  <a:pt x="1170" y="495"/>
                </a:cubicBezTo>
                <a:cubicBezTo>
                  <a:pt x="1171" y="493"/>
                  <a:pt x="1173" y="493"/>
                  <a:pt x="1175" y="491"/>
                </a:cubicBezTo>
                <a:cubicBezTo>
                  <a:pt x="1176" y="488"/>
                  <a:pt x="1174" y="488"/>
                  <a:pt x="1172" y="489"/>
                </a:cubicBezTo>
                <a:cubicBezTo>
                  <a:pt x="1170" y="490"/>
                  <a:pt x="1168" y="490"/>
                  <a:pt x="1167" y="489"/>
                </a:cubicBezTo>
                <a:cubicBezTo>
                  <a:pt x="1165" y="488"/>
                  <a:pt x="1164" y="486"/>
                  <a:pt x="1163" y="486"/>
                </a:cubicBezTo>
                <a:cubicBezTo>
                  <a:pt x="1163" y="486"/>
                  <a:pt x="1162" y="484"/>
                  <a:pt x="1162" y="482"/>
                </a:cubicBezTo>
                <a:cubicBezTo>
                  <a:pt x="1162" y="480"/>
                  <a:pt x="1161" y="479"/>
                  <a:pt x="1158" y="477"/>
                </a:cubicBezTo>
                <a:cubicBezTo>
                  <a:pt x="1156" y="476"/>
                  <a:pt x="1155" y="475"/>
                  <a:pt x="1154" y="476"/>
                </a:cubicBezTo>
                <a:cubicBezTo>
                  <a:pt x="1153" y="477"/>
                  <a:pt x="1155" y="479"/>
                  <a:pt x="1157" y="480"/>
                </a:cubicBezTo>
                <a:cubicBezTo>
                  <a:pt x="1159" y="482"/>
                  <a:pt x="1158" y="484"/>
                  <a:pt x="1160" y="485"/>
                </a:cubicBezTo>
                <a:cubicBezTo>
                  <a:pt x="1162" y="486"/>
                  <a:pt x="1163" y="491"/>
                  <a:pt x="1161" y="492"/>
                </a:cubicBezTo>
                <a:close/>
                <a:moveTo>
                  <a:pt x="1160" y="501"/>
                </a:moveTo>
                <a:cubicBezTo>
                  <a:pt x="1160" y="499"/>
                  <a:pt x="1156" y="501"/>
                  <a:pt x="1154" y="499"/>
                </a:cubicBezTo>
                <a:cubicBezTo>
                  <a:pt x="1153" y="497"/>
                  <a:pt x="1152" y="500"/>
                  <a:pt x="1152" y="501"/>
                </a:cubicBezTo>
                <a:cubicBezTo>
                  <a:pt x="1152" y="503"/>
                  <a:pt x="1150" y="504"/>
                  <a:pt x="1149" y="506"/>
                </a:cubicBezTo>
                <a:cubicBezTo>
                  <a:pt x="1148" y="509"/>
                  <a:pt x="1145" y="511"/>
                  <a:pt x="1140" y="512"/>
                </a:cubicBezTo>
                <a:cubicBezTo>
                  <a:pt x="1135" y="513"/>
                  <a:pt x="1135" y="515"/>
                  <a:pt x="1133" y="518"/>
                </a:cubicBezTo>
                <a:cubicBezTo>
                  <a:pt x="1131" y="520"/>
                  <a:pt x="1133" y="521"/>
                  <a:pt x="1134" y="521"/>
                </a:cubicBezTo>
                <a:cubicBezTo>
                  <a:pt x="1134" y="521"/>
                  <a:pt x="1137" y="522"/>
                  <a:pt x="1141" y="523"/>
                </a:cubicBezTo>
                <a:cubicBezTo>
                  <a:pt x="1145" y="523"/>
                  <a:pt x="1147" y="518"/>
                  <a:pt x="1148" y="516"/>
                </a:cubicBezTo>
                <a:cubicBezTo>
                  <a:pt x="1149" y="513"/>
                  <a:pt x="1151" y="513"/>
                  <a:pt x="1153" y="512"/>
                </a:cubicBezTo>
                <a:cubicBezTo>
                  <a:pt x="1156" y="510"/>
                  <a:pt x="1155" y="509"/>
                  <a:pt x="1156" y="508"/>
                </a:cubicBezTo>
                <a:cubicBezTo>
                  <a:pt x="1159" y="505"/>
                  <a:pt x="1160" y="503"/>
                  <a:pt x="1160" y="501"/>
                </a:cubicBezTo>
                <a:close/>
                <a:moveTo>
                  <a:pt x="1060" y="504"/>
                </a:moveTo>
                <a:cubicBezTo>
                  <a:pt x="1062" y="506"/>
                  <a:pt x="1062" y="508"/>
                  <a:pt x="1064" y="510"/>
                </a:cubicBezTo>
                <a:cubicBezTo>
                  <a:pt x="1066" y="511"/>
                  <a:pt x="1068" y="509"/>
                  <a:pt x="1069" y="507"/>
                </a:cubicBezTo>
                <a:cubicBezTo>
                  <a:pt x="1071" y="506"/>
                  <a:pt x="1071" y="503"/>
                  <a:pt x="1071" y="501"/>
                </a:cubicBezTo>
                <a:cubicBezTo>
                  <a:pt x="1071" y="498"/>
                  <a:pt x="1070" y="499"/>
                  <a:pt x="1068" y="500"/>
                </a:cubicBezTo>
                <a:cubicBezTo>
                  <a:pt x="1066" y="502"/>
                  <a:pt x="1066" y="501"/>
                  <a:pt x="1063" y="500"/>
                </a:cubicBezTo>
                <a:cubicBezTo>
                  <a:pt x="1055" y="497"/>
                  <a:pt x="1059" y="503"/>
                  <a:pt x="1060" y="504"/>
                </a:cubicBezTo>
                <a:close/>
                <a:moveTo>
                  <a:pt x="1000" y="365"/>
                </a:moveTo>
                <a:cubicBezTo>
                  <a:pt x="999" y="365"/>
                  <a:pt x="999" y="365"/>
                  <a:pt x="997" y="365"/>
                </a:cubicBezTo>
                <a:cubicBezTo>
                  <a:pt x="996" y="365"/>
                  <a:pt x="995" y="366"/>
                  <a:pt x="996" y="366"/>
                </a:cubicBezTo>
                <a:cubicBezTo>
                  <a:pt x="997" y="366"/>
                  <a:pt x="998" y="367"/>
                  <a:pt x="999" y="367"/>
                </a:cubicBezTo>
                <a:cubicBezTo>
                  <a:pt x="1000" y="366"/>
                  <a:pt x="1001" y="366"/>
                  <a:pt x="1000" y="365"/>
                </a:cubicBezTo>
                <a:close/>
                <a:moveTo>
                  <a:pt x="1010" y="367"/>
                </a:moveTo>
                <a:cubicBezTo>
                  <a:pt x="1013" y="367"/>
                  <a:pt x="1011" y="365"/>
                  <a:pt x="1009" y="365"/>
                </a:cubicBezTo>
                <a:cubicBezTo>
                  <a:pt x="1007" y="364"/>
                  <a:pt x="1006" y="364"/>
                  <a:pt x="1003" y="365"/>
                </a:cubicBezTo>
                <a:cubicBezTo>
                  <a:pt x="1000" y="365"/>
                  <a:pt x="1002" y="367"/>
                  <a:pt x="1004" y="366"/>
                </a:cubicBezTo>
                <a:cubicBezTo>
                  <a:pt x="1007" y="366"/>
                  <a:pt x="1008" y="366"/>
                  <a:pt x="1010" y="367"/>
                </a:cubicBezTo>
                <a:close/>
                <a:moveTo>
                  <a:pt x="1171" y="426"/>
                </a:moveTo>
                <a:cubicBezTo>
                  <a:pt x="1171" y="425"/>
                  <a:pt x="1170" y="426"/>
                  <a:pt x="1167" y="426"/>
                </a:cubicBezTo>
                <a:cubicBezTo>
                  <a:pt x="1164" y="427"/>
                  <a:pt x="1168" y="429"/>
                  <a:pt x="1169" y="429"/>
                </a:cubicBezTo>
                <a:cubicBezTo>
                  <a:pt x="1170" y="429"/>
                  <a:pt x="1172" y="428"/>
                  <a:pt x="1171" y="426"/>
                </a:cubicBezTo>
                <a:close/>
                <a:moveTo>
                  <a:pt x="1175" y="423"/>
                </a:moveTo>
                <a:cubicBezTo>
                  <a:pt x="1177" y="423"/>
                  <a:pt x="1177" y="421"/>
                  <a:pt x="1176" y="421"/>
                </a:cubicBezTo>
                <a:cubicBezTo>
                  <a:pt x="1175" y="420"/>
                  <a:pt x="1172" y="421"/>
                  <a:pt x="1171" y="423"/>
                </a:cubicBezTo>
                <a:cubicBezTo>
                  <a:pt x="1171" y="424"/>
                  <a:pt x="1174" y="423"/>
                  <a:pt x="1175" y="423"/>
                </a:cubicBezTo>
                <a:close/>
                <a:moveTo>
                  <a:pt x="1135" y="406"/>
                </a:moveTo>
                <a:cubicBezTo>
                  <a:pt x="1135" y="404"/>
                  <a:pt x="1134" y="404"/>
                  <a:pt x="1134" y="404"/>
                </a:cubicBezTo>
                <a:cubicBezTo>
                  <a:pt x="1133" y="404"/>
                  <a:pt x="1132" y="405"/>
                  <a:pt x="1133" y="406"/>
                </a:cubicBezTo>
                <a:cubicBezTo>
                  <a:pt x="1134" y="408"/>
                  <a:pt x="1135" y="407"/>
                  <a:pt x="1135" y="406"/>
                </a:cubicBezTo>
                <a:close/>
                <a:moveTo>
                  <a:pt x="1116" y="385"/>
                </a:moveTo>
                <a:cubicBezTo>
                  <a:pt x="1115" y="384"/>
                  <a:pt x="1113" y="384"/>
                  <a:pt x="1111" y="384"/>
                </a:cubicBezTo>
                <a:cubicBezTo>
                  <a:pt x="1110" y="384"/>
                  <a:pt x="1112" y="385"/>
                  <a:pt x="1113" y="386"/>
                </a:cubicBezTo>
                <a:cubicBezTo>
                  <a:pt x="1113" y="386"/>
                  <a:pt x="1116" y="386"/>
                  <a:pt x="1116" y="385"/>
                </a:cubicBezTo>
                <a:close/>
                <a:moveTo>
                  <a:pt x="1115" y="389"/>
                </a:moveTo>
                <a:cubicBezTo>
                  <a:pt x="1116" y="391"/>
                  <a:pt x="1118" y="391"/>
                  <a:pt x="1118" y="391"/>
                </a:cubicBezTo>
                <a:cubicBezTo>
                  <a:pt x="1118" y="391"/>
                  <a:pt x="1119" y="390"/>
                  <a:pt x="1118" y="389"/>
                </a:cubicBezTo>
                <a:cubicBezTo>
                  <a:pt x="1117" y="389"/>
                  <a:pt x="1115" y="389"/>
                  <a:pt x="1115" y="389"/>
                </a:cubicBezTo>
                <a:close/>
                <a:moveTo>
                  <a:pt x="1104" y="384"/>
                </a:moveTo>
                <a:cubicBezTo>
                  <a:pt x="1104" y="383"/>
                  <a:pt x="1104" y="382"/>
                  <a:pt x="1103" y="383"/>
                </a:cubicBezTo>
                <a:cubicBezTo>
                  <a:pt x="1102" y="383"/>
                  <a:pt x="1102" y="384"/>
                  <a:pt x="1103" y="384"/>
                </a:cubicBezTo>
                <a:cubicBezTo>
                  <a:pt x="1104" y="385"/>
                  <a:pt x="1104" y="384"/>
                  <a:pt x="1104" y="384"/>
                </a:cubicBezTo>
                <a:close/>
                <a:moveTo>
                  <a:pt x="1004" y="353"/>
                </a:moveTo>
                <a:cubicBezTo>
                  <a:pt x="1005" y="351"/>
                  <a:pt x="1004" y="351"/>
                  <a:pt x="1003" y="349"/>
                </a:cubicBezTo>
                <a:cubicBezTo>
                  <a:pt x="1002" y="346"/>
                  <a:pt x="1003" y="346"/>
                  <a:pt x="1000" y="348"/>
                </a:cubicBezTo>
                <a:cubicBezTo>
                  <a:pt x="998" y="350"/>
                  <a:pt x="1000" y="351"/>
                  <a:pt x="1001" y="353"/>
                </a:cubicBezTo>
                <a:cubicBezTo>
                  <a:pt x="1002" y="355"/>
                  <a:pt x="1002" y="355"/>
                  <a:pt x="1004" y="353"/>
                </a:cubicBezTo>
                <a:close/>
                <a:moveTo>
                  <a:pt x="994" y="332"/>
                </a:moveTo>
                <a:cubicBezTo>
                  <a:pt x="994" y="331"/>
                  <a:pt x="994" y="331"/>
                  <a:pt x="995" y="329"/>
                </a:cubicBezTo>
                <a:cubicBezTo>
                  <a:pt x="996" y="328"/>
                  <a:pt x="997" y="325"/>
                  <a:pt x="996" y="324"/>
                </a:cubicBezTo>
                <a:cubicBezTo>
                  <a:pt x="995" y="323"/>
                  <a:pt x="996" y="321"/>
                  <a:pt x="993" y="323"/>
                </a:cubicBezTo>
                <a:cubicBezTo>
                  <a:pt x="990" y="325"/>
                  <a:pt x="988" y="324"/>
                  <a:pt x="985" y="325"/>
                </a:cubicBezTo>
                <a:cubicBezTo>
                  <a:pt x="983" y="326"/>
                  <a:pt x="982" y="328"/>
                  <a:pt x="985" y="328"/>
                </a:cubicBezTo>
                <a:cubicBezTo>
                  <a:pt x="989" y="329"/>
                  <a:pt x="990" y="329"/>
                  <a:pt x="989" y="331"/>
                </a:cubicBezTo>
                <a:cubicBezTo>
                  <a:pt x="988" y="332"/>
                  <a:pt x="991" y="333"/>
                  <a:pt x="992" y="334"/>
                </a:cubicBezTo>
                <a:cubicBezTo>
                  <a:pt x="993" y="335"/>
                  <a:pt x="995" y="334"/>
                  <a:pt x="994" y="332"/>
                </a:cubicBezTo>
                <a:close/>
                <a:moveTo>
                  <a:pt x="979" y="303"/>
                </a:moveTo>
                <a:cubicBezTo>
                  <a:pt x="979" y="301"/>
                  <a:pt x="980" y="299"/>
                  <a:pt x="982" y="297"/>
                </a:cubicBezTo>
                <a:cubicBezTo>
                  <a:pt x="984" y="295"/>
                  <a:pt x="983" y="295"/>
                  <a:pt x="982" y="293"/>
                </a:cubicBezTo>
                <a:cubicBezTo>
                  <a:pt x="982" y="290"/>
                  <a:pt x="983" y="291"/>
                  <a:pt x="980" y="290"/>
                </a:cubicBezTo>
                <a:cubicBezTo>
                  <a:pt x="977" y="290"/>
                  <a:pt x="977" y="292"/>
                  <a:pt x="976" y="293"/>
                </a:cubicBezTo>
                <a:cubicBezTo>
                  <a:pt x="976" y="294"/>
                  <a:pt x="976" y="297"/>
                  <a:pt x="976" y="298"/>
                </a:cubicBezTo>
                <a:cubicBezTo>
                  <a:pt x="976" y="299"/>
                  <a:pt x="973" y="298"/>
                  <a:pt x="974" y="300"/>
                </a:cubicBezTo>
                <a:cubicBezTo>
                  <a:pt x="976" y="302"/>
                  <a:pt x="976" y="304"/>
                  <a:pt x="977" y="306"/>
                </a:cubicBezTo>
                <a:cubicBezTo>
                  <a:pt x="978" y="308"/>
                  <a:pt x="979" y="308"/>
                  <a:pt x="980" y="307"/>
                </a:cubicBezTo>
                <a:cubicBezTo>
                  <a:pt x="982" y="307"/>
                  <a:pt x="984" y="307"/>
                  <a:pt x="986" y="308"/>
                </a:cubicBezTo>
                <a:cubicBezTo>
                  <a:pt x="988" y="310"/>
                  <a:pt x="989" y="309"/>
                  <a:pt x="988" y="308"/>
                </a:cubicBezTo>
                <a:cubicBezTo>
                  <a:pt x="988" y="306"/>
                  <a:pt x="986" y="305"/>
                  <a:pt x="984" y="305"/>
                </a:cubicBezTo>
                <a:cubicBezTo>
                  <a:pt x="982" y="305"/>
                  <a:pt x="980" y="305"/>
                  <a:pt x="979" y="303"/>
                </a:cubicBezTo>
                <a:close/>
                <a:moveTo>
                  <a:pt x="994" y="319"/>
                </a:moveTo>
                <a:cubicBezTo>
                  <a:pt x="994" y="319"/>
                  <a:pt x="994" y="316"/>
                  <a:pt x="994" y="312"/>
                </a:cubicBezTo>
                <a:cubicBezTo>
                  <a:pt x="994" y="309"/>
                  <a:pt x="993" y="311"/>
                  <a:pt x="991" y="311"/>
                </a:cubicBezTo>
                <a:cubicBezTo>
                  <a:pt x="989" y="311"/>
                  <a:pt x="990" y="312"/>
                  <a:pt x="991" y="313"/>
                </a:cubicBezTo>
                <a:cubicBezTo>
                  <a:pt x="991" y="314"/>
                  <a:pt x="991" y="315"/>
                  <a:pt x="991" y="316"/>
                </a:cubicBezTo>
                <a:cubicBezTo>
                  <a:pt x="991" y="318"/>
                  <a:pt x="994" y="320"/>
                  <a:pt x="994" y="319"/>
                </a:cubicBezTo>
                <a:close/>
                <a:moveTo>
                  <a:pt x="982" y="321"/>
                </a:moveTo>
                <a:cubicBezTo>
                  <a:pt x="982" y="322"/>
                  <a:pt x="985" y="323"/>
                  <a:pt x="986" y="321"/>
                </a:cubicBezTo>
                <a:cubicBezTo>
                  <a:pt x="988" y="319"/>
                  <a:pt x="989" y="318"/>
                  <a:pt x="988" y="317"/>
                </a:cubicBezTo>
                <a:cubicBezTo>
                  <a:pt x="986" y="316"/>
                  <a:pt x="985" y="316"/>
                  <a:pt x="983" y="314"/>
                </a:cubicBezTo>
                <a:cubicBezTo>
                  <a:pt x="980" y="313"/>
                  <a:pt x="980" y="315"/>
                  <a:pt x="980" y="317"/>
                </a:cubicBezTo>
                <a:cubicBezTo>
                  <a:pt x="980" y="319"/>
                  <a:pt x="982" y="319"/>
                  <a:pt x="982" y="321"/>
                </a:cubicBezTo>
                <a:close/>
                <a:moveTo>
                  <a:pt x="970" y="322"/>
                </a:moveTo>
                <a:cubicBezTo>
                  <a:pt x="971" y="321"/>
                  <a:pt x="971" y="320"/>
                  <a:pt x="972" y="320"/>
                </a:cubicBezTo>
                <a:cubicBezTo>
                  <a:pt x="974" y="319"/>
                  <a:pt x="974" y="319"/>
                  <a:pt x="974" y="317"/>
                </a:cubicBezTo>
                <a:cubicBezTo>
                  <a:pt x="974" y="316"/>
                  <a:pt x="973" y="315"/>
                  <a:pt x="972" y="317"/>
                </a:cubicBezTo>
                <a:cubicBezTo>
                  <a:pt x="970" y="319"/>
                  <a:pt x="970" y="318"/>
                  <a:pt x="969" y="320"/>
                </a:cubicBezTo>
                <a:cubicBezTo>
                  <a:pt x="968" y="322"/>
                  <a:pt x="965" y="323"/>
                  <a:pt x="965" y="324"/>
                </a:cubicBezTo>
                <a:cubicBezTo>
                  <a:pt x="964" y="326"/>
                  <a:pt x="965" y="326"/>
                  <a:pt x="967" y="325"/>
                </a:cubicBezTo>
                <a:cubicBezTo>
                  <a:pt x="969" y="323"/>
                  <a:pt x="969" y="324"/>
                  <a:pt x="970" y="322"/>
                </a:cubicBezTo>
                <a:close/>
                <a:moveTo>
                  <a:pt x="937" y="291"/>
                </a:moveTo>
                <a:cubicBezTo>
                  <a:pt x="937" y="293"/>
                  <a:pt x="938" y="293"/>
                  <a:pt x="940" y="293"/>
                </a:cubicBezTo>
                <a:cubicBezTo>
                  <a:pt x="942" y="293"/>
                  <a:pt x="944" y="292"/>
                  <a:pt x="944" y="290"/>
                </a:cubicBezTo>
                <a:cubicBezTo>
                  <a:pt x="945" y="289"/>
                  <a:pt x="946" y="286"/>
                  <a:pt x="943" y="286"/>
                </a:cubicBezTo>
                <a:cubicBezTo>
                  <a:pt x="941" y="286"/>
                  <a:pt x="940" y="287"/>
                  <a:pt x="938" y="288"/>
                </a:cubicBezTo>
                <a:cubicBezTo>
                  <a:pt x="936" y="288"/>
                  <a:pt x="936" y="289"/>
                  <a:pt x="937" y="291"/>
                </a:cubicBezTo>
                <a:close/>
                <a:moveTo>
                  <a:pt x="981" y="275"/>
                </a:moveTo>
                <a:cubicBezTo>
                  <a:pt x="980" y="273"/>
                  <a:pt x="982" y="271"/>
                  <a:pt x="983" y="269"/>
                </a:cubicBezTo>
                <a:cubicBezTo>
                  <a:pt x="983" y="266"/>
                  <a:pt x="982" y="266"/>
                  <a:pt x="981" y="266"/>
                </a:cubicBezTo>
                <a:cubicBezTo>
                  <a:pt x="980" y="267"/>
                  <a:pt x="979" y="268"/>
                  <a:pt x="978" y="270"/>
                </a:cubicBezTo>
                <a:cubicBezTo>
                  <a:pt x="977" y="271"/>
                  <a:pt x="976" y="273"/>
                  <a:pt x="977" y="275"/>
                </a:cubicBezTo>
                <a:cubicBezTo>
                  <a:pt x="977" y="279"/>
                  <a:pt x="981" y="277"/>
                  <a:pt x="981" y="275"/>
                </a:cubicBezTo>
                <a:close/>
                <a:moveTo>
                  <a:pt x="1008" y="241"/>
                </a:moveTo>
                <a:cubicBezTo>
                  <a:pt x="1007" y="242"/>
                  <a:pt x="1006" y="243"/>
                  <a:pt x="1009" y="243"/>
                </a:cubicBezTo>
                <a:cubicBezTo>
                  <a:pt x="1012" y="243"/>
                  <a:pt x="1013" y="241"/>
                  <a:pt x="1013" y="240"/>
                </a:cubicBezTo>
                <a:cubicBezTo>
                  <a:pt x="1014" y="238"/>
                  <a:pt x="1014" y="236"/>
                  <a:pt x="1013" y="235"/>
                </a:cubicBezTo>
                <a:cubicBezTo>
                  <a:pt x="1011" y="233"/>
                  <a:pt x="1013" y="233"/>
                  <a:pt x="1015" y="233"/>
                </a:cubicBezTo>
                <a:cubicBezTo>
                  <a:pt x="1017" y="233"/>
                  <a:pt x="1018" y="233"/>
                  <a:pt x="1017" y="234"/>
                </a:cubicBezTo>
                <a:cubicBezTo>
                  <a:pt x="1015" y="234"/>
                  <a:pt x="1016" y="236"/>
                  <a:pt x="1017" y="237"/>
                </a:cubicBezTo>
                <a:cubicBezTo>
                  <a:pt x="1018" y="239"/>
                  <a:pt x="1019" y="236"/>
                  <a:pt x="1021" y="235"/>
                </a:cubicBezTo>
                <a:cubicBezTo>
                  <a:pt x="1023" y="234"/>
                  <a:pt x="1024" y="234"/>
                  <a:pt x="1023" y="232"/>
                </a:cubicBezTo>
                <a:cubicBezTo>
                  <a:pt x="1023" y="231"/>
                  <a:pt x="1024" y="233"/>
                  <a:pt x="1025" y="234"/>
                </a:cubicBezTo>
                <a:cubicBezTo>
                  <a:pt x="1025" y="235"/>
                  <a:pt x="1026" y="236"/>
                  <a:pt x="1028" y="234"/>
                </a:cubicBezTo>
                <a:cubicBezTo>
                  <a:pt x="1029" y="233"/>
                  <a:pt x="1030" y="231"/>
                  <a:pt x="1030" y="231"/>
                </a:cubicBezTo>
                <a:cubicBezTo>
                  <a:pt x="1031" y="230"/>
                  <a:pt x="1033" y="232"/>
                  <a:pt x="1038" y="231"/>
                </a:cubicBezTo>
                <a:cubicBezTo>
                  <a:pt x="1043" y="231"/>
                  <a:pt x="1045" y="226"/>
                  <a:pt x="1045" y="225"/>
                </a:cubicBezTo>
                <a:cubicBezTo>
                  <a:pt x="1045" y="224"/>
                  <a:pt x="1045" y="221"/>
                  <a:pt x="1045" y="218"/>
                </a:cubicBezTo>
                <a:cubicBezTo>
                  <a:pt x="1045" y="216"/>
                  <a:pt x="1045" y="216"/>
                  <a:pt x="1047" y="215"/>
                </a:cubicBezTo>
                <a:cubicBezTo>
                  <a:pt x="1049" y="214"/>
                  <a:pt x="1049" y="210"/>
                  <a:pt x="1048" y="208"/>
                </a:cubicBezTo>
                <a:cubicBezTo>
                  <a:pt x="1047" y="206"/>
                  <a:pt x="1046" y="206"/>
                  <a:pt x="1044" y="206"/>
                </a:cubicBezTo>
                <a:cubicBezTo>
                  <a:pt x="1042" y="206"/>
                  <a:pt x="1042" y="208"/>
                  <a:pt x="1042" y="210"/>
                </a:cubicBezTo>
                <a:cubicBezTo>
                  <a:pt x="1042" y="212"/>
                  <a:pt x="1041" y="214"/>
                  <a:pt x="1039" y="217"/>
                </a:cubicBezTo>
                <a:cubicBezTo>
                  <a:pt x="1037" y="219"/>
                  <a:pt x="1035" y="220"/>
                  <a:pt x="1033" y="222"/>
                </a:cubicBezTo>
                <a:cubicBezTo>
                  <a:pt x="1030" y="223"/>
                  <a:pt x="1029" y="224"/>
                  <a:pt x="1028" y="226"/>
                </a:cubicBezTo>
                <a:cubicBezTo>
                  <a:pt x="1027" y="228"/>
                  <a:pt x="1025" y="227"/>
                  <a:pt x="1022" y="227"/>
                </a:cubicBezTo>
                <a:cubicBezTo>
                  <a:pt x="1018" y="227"/>
                  <a:pt x="1018" y="227"/>
                  <a:pt x="1016" y="229"/>
                </a:cubicBezTo>
                <a:cubicBezTo>
                  <a:pt x="1014" y="231"/>
                  <a:pt x="1012" y="232"/>
                  <a:pt x="1009" y="232"/>
                </a:cubicBezTo>
                <a:cubicBezTo>
                  <a:pt x="1006" y="233"/>
                  <a:pt x="1007" y="236"/>
                  <a:pt x="1007" y="238"/>
                </a:cubicBezTo>
                <a:cubicBezTo>
                  <a:pt x="1008" y="239"/>
                  <a:pt x="1008" y="240"/>
                  <a:pt x="1008" y="241"/>
                </a:cubicBezTo>
                <a:close/>
                <a:moveTo>
                  <a:pt x="1045" y="201"/>
                </a:moveTo>
                <a:cubicBezTo>
                  <a:pt x="1045" y="201"/>
                  <a:pt x="1047" y="200"/>
                  <a:pt x="1047" y="200"/>
                </a:cubicBezTo>
                <a:cubicBezTo>
                  <a:pt x="1047" y="200"/>
                  <a:pt x="1048" y="201"/>
                  <a:pt x="1050" y="201"/>
                </a:cubicBezTo>
                <a:cubicBezTo>
                  <a:pt x="1052" y="202"/>
                  <a:pt x="1053" y="202"/>
                  <a:pt x="1054" y="201"/>
                </a:cubicBezTo>
                <a:cubicBezTo>
                  <a:pt x="1055" y="199"/>
                  <a:pt x="1055" y="198"/>
                  <a:pt x="1057" y="198"/>
                </a:cubicBezTo>
                <a:cubicBezTo>
                  <a:pt x="1060" y="198"/>
                  <a:pt x="1062" y="198"/>
                  <a:pt x="1061" y="197"/>
                </a:cubicBezTo>
                <a:cubicBezTo>
                  <a:pt x="1060" y="196"/>
                  <a:pt x="1062" y="194"/>
                  <a:pt x="1057" y="194"/>
                </a:cubicBezTo>
                <a:cubicBezTo>
                  <a:pt x="1053" y="194"/>
                  <a:pt x="1054" y="195"/>
                  <a:pt x="1052" y="193"/>
                </a:cubicBezTo>
                <a:cubicBezTo>
                  <a:pt x="1050" y="190"/>
                  <a:pt x="1049" y="187"/>
                  <a:pt x="1047" y="188"/>
                </a:cubicBezTo>
                <a:cubicBezTo>
                  <a:pt x="1045" y="188"/>
                  <a:pt x="1046" y="189"/>
                  <a:pt x="1047" y="191"/>
                </a:cubicBezTo>
                <a:cubicBezTo>
                  <a:pt x="1048" y="194"/>
                  <a:pt x="1048" y="195"/>
                  <a:pt x="1047" y="196"/>
                </a:cubicBezTo>
                <a:cubicBezTo>
                  <a:pt x="1046" y="197"/>
                  <a:pt x="1047" y="197"/>
                  <a:pt x="1046" y="198"/>
                </a:cubicBezTo>
                <a:cubicBezTo>
                  <a:pt x="1044" y="198"/>
                  <a:pt x="1044" y="198"/>
                  <a:pt x="1043" y="199"/>
                </a:cubicBezTo>
                <a:cubicBezTo>
                  <a:pt x="1041" y="200"/>
                  <a:pt x="1041" y="201"/>
                  <a:pt x="1041" y="202"/>
                </a:cubicBezTo>
                <a:cubicBezTo>
                  <a:pt x="1042" y="202"/>
                  <a:pt x="1043" y="203"/>
                  <a:pt x="1044" y="203"/>
                </a:cubicBezTo>
                <a:cubicBezTo>
                  <a:pt x="1045" y="203"/>
                  <a:pt x="1045" y="202"/>
                  <a:pt x="1045" y="201"/>
                </a:cubicBezTo>
                <a:close/>
                <a:moveTo>
                  <a:pt x="1049" y="185"/>
                </a:moveTo>
                <a:cubicBezTo>
                  <a:pt x="1048" y="187"/>
                  <a:pt x="1051" y="184"/>
                  <a:pt x="1052" y="185"/>
                </a:cubicBezTo>
                <a:cubicBezTo>
                  <a:pt x="1052" y="186"/>
                  <a:pt x="1054" y="185"/>
                  <a:pt x="1054" y="184"/>
                </a:cubicBezTo>
                <a:cubicBezTo>
                  <a:pt x="1053" y="183"/>
                  <a:pt x="1052" y="181"/>
                  <a:pt x="1052" y="178"/>
                </a:cubicBezTo>
                <a:cubicBezTo>
                  <a:pt x="1053" y="176"/>
                  <a:pt x="1053" y="173"/>
                  <a:pt x="1056" y="172"/>
                </a:cubicBezTo>
                <a:cubicBezTo>
                  <a:pt x="1060" y="171"/>
                  <a:pt x="1056" y="170"/>
                  <a:pt x="1055" y="167"/>
                </a:cubicBezTo>
                <a:cubicBezTo>
                  <a:pt x="1054" y="164"/>
                  <a:pt x="1056" y="161"/>
                  <a:pt x="1055" y="160"/>
                </a:cubicBezTo>
                <a:cubicBezTo>
                  <a:pt x="1055" y="158"/>
                  <a:pt x="1055" y="154"/>
                  <a:pt x="1053" y="154"/>
                </a:cubicBezTo>
                <a:cubicBezTo>
                  <a:pt x="1052" y="154"/>
                  <a:pt x="1051" y="157"/>
                  <a:pt x="1051" y="158"/>
                </a:cubicBezTo>
                <a:cubicBezTo>
                  <a:pt x="1050" y="160"/>
                  <a:pt x="1050" y="159"/>
                  <a:pt x="1049" y="162"/>
                </a:cubicBezTo>
                <a:cubicBezTo>
                  <a:pt x="1048" y="164"/>
                  <a:pt x="1049" y="165"/>
                  <a:pt x="1050" y="167"/>
                </a:cubicBezTo>
                <a:cubicBezTo>
                  <a:pt x="1051" y="169"/>
                  <a:pt x="1050" y="173"/>
                  <a:pt x="1050" y="175"/>
                </a:cubicBezTo>
                <a:cubicBezTo>
                  <a:pt x="1050" y="178"/>
                  <a:pt x="1050" y="180"/>
                  <a:pt x="1050" y="181"/>
                </a:cubicBezTo>
                <a:cubicBezTo>
                  <a:pt x="1050" y="182"/>
                  <a:pt x="1051" y="182"/>
                  <a:pt x="1049" y="185"/>
                </a:cubicBezTo>
                <a:close/>
                <a:moveTo>
                  <a:pt x="518" y="109"/>
                </a:moveTo>
                <a:cubicBezTo>
                  <a:pt x="521" y="107"/>
                  <a:pt x="525" y="106"/>
                  <a:pt x="527" y="105"/>
                </a:cubicBezTo>
                <a:cubicBezTo>
                  <a:pt x="530" y="104"/>
                  <a:pt x="532" y="102"/>
                  <a:pt x="530" y="100"/>
                </a:cubicBezTo>
                <a:cubicBezTo>
                  <a:pt x="527" y="99"/>
                  <a:pt x="524" y="95"/>
                  <a:pt x="522" y="96"/>
                </a:cubicBezTo>
                <a:cubicBezTo>
                  <a:pt x="520" y="97"/>
                  <a:pt x="519" y="99"/>
                  <a:pt x="515" y="98"/>
                </a:cubicBezTo>
                <a:cubicBezTo>
                  <a:pt x="512" y="97"/>
                  <a:pt x="508" y="96"/>
                  <a:pt x="507" y="98"/>
                </a:cubicBezTo>
                <a:cubicBezTo>
                  <a:pt x="506" y="100"/>
                  <a:pt x="504" y="100"/>
                  <a:pt x="504" y="98"/>
                </a:cubicBezTo>
                <a:cubicBezTo>
                  <a:pt x="503" y="96"/>
                  <a:pt x="502" y="94"/>
                  <a:pt x="499" y="97"/>
                </a:cubicBezTo>
                <a:cubicBezTo>
                  <a:pt x="497" y="99"/>
                  <a:pt x="492" y="100"/>
                  <a:pt x="495" y="101"/>
                </a:cubicBezTo>
                <a:cubicBezTo>
                  <a:pt x="498" y="102"/>
                  <a:pt x="499" y="104"/>
                  <a:pt x="497" y="104"/>
                </a:cubicBezTo>
                <a:cubicBezTo>
                  <a:pt x="495" y="104"/>
                  <a:pt x="499" y="105"/>
                  <a:pt x="500" y="106"/>
                </a:cubicBezTo>
                <a:cubicBezTo>
                  <a:pt x="502" y="107"/>
                  <a:pt x="499" y="110"/>
                  <a:pt x="504" y="111"/>
                </a:cubicBezTo>
                <a:cubicBezTo>
                  <a:pt x="509" y="111"/>
                  <a:pt x="514" y="112"/>
                  <a:pt x="518" y="109"/>
                </a:cubicBezTo>
                <a:close/>
                <a:moveTo>
                  <a:pt x="626" y="47"/>
                </a:moveTo>
                <a:cubicBezTo>
                  <a:pt x="627" y="48"/>
                  <a:pt x="629" y="46"/>
                  <a:pt x="630" y="43"/>
                </a:cubicBezTo>
                <a:cubicBezTo>
                  <a:pt x="631" y="40"/>
                  <a:pt x="633" y="34"/>
                  <a:pt x="635" y="32"/>
                </a:cubicBezTo>
                <a:cubicBezTo>
                  <a:pt x="636" y="31"/>
                  <a:pt x="637" y="31"/>
                  <a:pt x="637" y="36"/>
                </a:cubicBezTo>
                <a:cubicBezTo>
                  <a:pt x="636" y="40"/>
                  <a:pt x="639" y="41"/>
                  <a:pt x="642" y="41"/>
                </a:cubicBezTo>
                <a:cubicBezTo>
                  <a:pt x="646" y="41"/>
                  <a:pt x="647" y="38"/>
                  <a:pt x="645" y="35"/>
                </a:cubicBezTo>
                <a:cubicBezTo>
                  <a:pt x="642" y="31"/>
                  <a:pt x="640" y="28"/>
                  <a:pt x="639" y="25"/>
                </a:cubicBezTo>
                <a:cubicBezTo>
                  <a:pt x="637" y="23"/>
                  <a:pt x="637" y="21"/>
                  <a:pt x="639" y="20"/>
                </a:cubicBezTo>
                <a:cubicBezTo>
                  <a:pt x="641" y="20"/>
                  <a:pt x="641" y="26"/>
                  <a:pt x="646" y="22"/>
                </a:cubicBezTo>
                <a:cubicBezTo>
                  <a:pt x="650" y="18"/>
                  <a:pt x="655" y="15"/>
                  <a:pt x="650" y="13"/>
                </a:cubicBezTo>
                <a:cubicBezTo>
                  <a:pt x="646" y="11"/>
                  <a:pt x="641" y="8"/>
                  <a:pt x="636" y="10"/>
                </a:cubicBezTo>
                <a:cubicBezTo>
                  <a:pt x="632" y="12"/>
                  <a:pt x="632" y="15"/>
                  <a:pt x="627" y="14"/>
                </a:cubicBezTo>
                <a:cubicBezTo>
                  <a:pt x="622" y="14"/>
                  <a:pt x="620" y="9"/>
                  <a:pt x="617" y="13"/>
                </a:cubicBezTo>
                <a:cubicBezTo>
                  <a:pt x="614" y="18"/>
                  <a:pt x="612" y="23"/>
                  <a:pt x="614" y="26"/>
                </a:cubicBezTo>
                <a:cubicBezTo>
                  <a:pt x="616" y="28"/>
                  <a:pt x="621" y="30"/>
                  <a:pt x="620" y="33"/>
                </a:cubicBezTo>
                <a:cubicBezTo>
                  <a:pt x="620" y="36"/>
                  <a:pt x="619" y="38"/>
                  <a:pt x="621" y="41"/>
                </a:cubicBezTo>
                <a:cubicBezTo>
                  <a:pt x="623" y="44"/>
                  <a:pt x="625" y="47"/>
                  <a:pt x="626" y="47"/>
                </a:cubicBezTo>
                <a:close/>
                <a:moveTo>
                  <a:pt x="765" y="71"/>
                </a:moveTo>
                <a:cubicBezTo>
                  <a:pt x="764" y="70"/>
                  <a:pt x="759" y="69"/>
                  <a:pt x="762" y="65"/>
                </a:cubicBezTo>
                <a:cubicBezTo>
                  <a:pt x="765" y="61"/>
                  <a:pt x="766" y="61"/>
                  <a:pt x="769" y="58"/>
                </a:cubicBezTo>
                <a:cubicBezTo>
                  <a:pt x="773" y="56"/>
                  <a:pt x="769" y="56"/>
                  <a:pt x="776" y="53"/>
                </a:cubicBezTo>
                <a:cubicBezTo>
                  <a:pt x="782" y="50"/>
                  <a:pt x="786" y="48"/>
                  <a:pt x="793" y="47"/>
                </a:cubicBezTo>
                <a:cubicBezTo>
                  <a:pt x="799" y="45"/>
                  <a:pt x="804" y="46"/>
                  <a:pt x="806" y="43"/>
                </a:cubicBezTo>
                <a:cubicBezTo>
                  <a:pt x="808" y="39"/>
                  <a:pt x="805" y="37"/>
                  <a:pt x="801" y="38"/>
                </a:cubicBezTo>
                <a:cubicBezTo>
                  <a:pt x="797" y="38"/>
                  <a:pt x="800" y="41"/>
                  <a:pt x="794" y="42"/>
                </a:cubicBezTo>
                <a:cubicBezTo>
                  <a:pt x="787" y="42"/>
                  <a:pt x="782" y="43"/>
                  <a:pt x="780" y="44"/>
                </a:cubicBezTo>
                <a:cubicBezTo>
                  <a:pt x="778" y="44"/>
                  <a:pt x="772" y="46"/>
                  <a:pt x="768" y="48"/>
                </a:cubicBezTo>
                <a:cubicBezTo>
                  <a:pt x="764" y="50"/>
                  <a:pt x="762" y="55"/>
                  <a:pt x="760" y="56"/>
                </a:cubicBezTo>
                <a:cubicBezTo>
                  <a:pt x="758" y="58"/>
                  <a:pt x="756" y="61"/>
                  <a:pt x="753" y="62"/>
                </a:cubicBezTo>
                <a:cubicBezTo>
                  <a:pt x="750" y="63"/>
                  <a:pt x="746" y="68"/>
                  <a:pt x="750" y="69"/>
                </a:cubicBezTo>
                <a:cubicBezTo>
                  <a:pt x="753" y="70"/>
                  <a:pt x="755" y="72"/>
                  <a:pt x="760" y="73"/>
                </a:cubicBezTo>
                <a:cubicBezTo>
                  <a:pt x="765" y="74"/>
                  <a:pt x="769" y="75"/>
                  <a:pt x="770" y="74"/>
                </a:cubicBezTo>
                <a:cubicBezTo>
                  <a:pt x="770" y="73"/>
                  <a:pt x="767" y="72"/>
                  <a:pt x="765" y="71"/>
                </a:cubicBezTo>
                <a:close/>
                <a:moveTo>
                  <a:pt x="738" y="20"/>
                </a:moveTo>
                <a:cubicBezTo>
                  <a:pt x="741" y="19"/>
                  <a:pt x="741" y="19"/>
                  <a:pt x="745" y="18"/>
                </a:cubicBezTo>
                <a:cubicBezTo>
                  <a:pt x="748" y="17"/>
                  <a:pt x="748" y="16"/>
                  <a:pt x="748" y="13"/>
                </a:cubicBezTo>
                <a:cubicBezTo>
                  <a:pt x="747" y="11"/>
                  <a:pt x="748" y="8"/>
                  <a:pt x="745" y="10"/>
                </a:cubicBezTo>
                <a:cubicBezTo>
                  <a:pt x="741" y="12"/>
                  <a:pt x="741" y="15"/>
                  <a:pt x="738" y="13"/>
                </a:cubicBezTo>
                <a:cubicBezTo>
                  <a:pt x="735" y="12"/>
                  <a:pt x="731" y="9"/>
                  <a:pt x="726" y="11"/>
                </a:cubicBezTo>
                <a:cubicBezTo>
                  <a:pt x="721" y="13"/>
                  <a:pt x="713" y="14"/>
                  <a:pt x="716" y="16"/>
                </a:cubicBezTo>
                <a:cubicBezTo>
                  <a:pt x="720" y="17"/>
                  <a:pt x="724" y="17"/>
                  <a:pt x="725" y="18"/>
                </a:cubicBezTo>
                <a:cubicBezTo>
                  <a:pt x="727" y="18"/>
                  <a:pt x="726" y="17"/>
                  <a:pt x="728" y="16"/>
                </a:cubicBezTo>
                <a:cubicBezTo>
                  <a:pt x="731" y="14"/>
                  <a:pt x="733" y="14"/>
                  <a:pt x="733" y="16"/>
                </a:cubicBezTo>
                <a:cubicBezTo>
                  <a:pt x="732" y="18"/>
                  <a:pt x="732" y="23"/>
                  <a:pt x="738" y="20"/>
                </a:cubicBezTo>
                <a:close/>
                <a:moveTo>
                  <a:pt x="746" y="24"/>
                </a:moveTo>
                <a:cubicBezTo>
                  <a:pt x="748" y="24"/>
                  <a:pt x="748" y="21"/>
                  <a:pt x="747" y="21"/>
                </a:cubicBezTo>
                <a:cubicBezTo>
                  <a:pt x="745" y="21"/>
                  <a:pt x="743" y="21"/>
                  <a:pt x="743" y="22"/>
                </a:cubicBezTo>
                <a:cubicBezTo>
                  <a:pt x="743" y="24"/>
                  <a:pt x="745" y="24"/>
                  <a:pt x="746" y="24"/>
                </a:cubicBezTo>
                <a:close/>
                <a:moveTo>
                  <a:pt x="752" y="21"/>
                </a:moveTo>
                <a:cubicBezTo>
                  <a:pt x="753" y="21"/>
                  <a:pt x="755" y="20"/>
                  <a:pt x="755" y="19"/>
                </a:cubicBezTo>
                <a:cubicBezTo>
                  <a:pt x="756" y="17"/>
                  <a:pt x="755" y="17"/>
                  <a:pt x="753" y="17"/>
                </a:cubicBezTo>
                <a:cubicBezTo>
                  <a:pt x="751" y="17"/>
                  <a:pt x="751" y="20"/>
                  <a:pt x="752" y="21"/>
                </a:cubicBezTo>
                <a:close/>
                <a:moveTo>
                  <a:pt x="780" y="18"/>
                </a:moveTo>
                <a:cubicBezTo>
                  <a:pt x="783" y="18"/>
                  <a:pt x="786" y="18"/>
                  <a:pt x="785" y="15"/>
                </a:cubicBezTo>
                <a:cubicBezTo>
                  <a:pt x="783" y="13"/>
                  <a:pt x="785" y="11"/>
                  <a:pt x="785" y="10"/>
                </a:cubicBezTo>
                <a:cubicBezTo>
                  <a:pt x="785" y="9"/>
                  <a:pt x="785" y="6"/>
                  <a:pt x="782" y="6"/>
                </a:cubicBezTo>
                <a:cubicBezTo>
                  <a:pt x="779" y="6"/>
                  <a:pt x="780" y="9"/>
                  <a:pt x="779" y="10"/>
                </a:cubicBezTo>
                <a:cubicBezTo>
                  <a:pt x="777" y="11"/>
                  <a:pt x="776" y="12"/>
                  <a:pt x="776" y="15"/>
                </a:cubicBezTo>
                <a:cubicBezTo>
                  <a:pt x="775" y="18"/>
                  <a:pt x="777" y="18"/>
                  <a:pt x="780" y="18"/>
                </a:cubicBezTo>
                <a:close/>
                <a:moveTo>
                  <a:pt x="788" y="11"/>
                </a:moveTo>
                <a:cubicBezTo>
                  <a:pt x="789" y="13"/>
                  <a:pt x="789" y="12"/>
                  <a:pt x="793" y="11"/>
                </a:cubicBezTo>
                <a:cubicBezTo>
                  <a:pt x="796" y="10"/>
                  <a:pt x="794" y="12"/>
                  <a:pt x="794" y="8"/>
                </a:cubicBezTo>
                <a:cubicBezTo>
                  <a:pt x="794" y="4"/>
                  <a:pt x="794" y="1"/>
                  <a:pt x="792" y="1"/>
                </a:cubicBezTo>
                <a:cubicBezTo>
                  <a:pt x="789" y="1"/>
                  <a:pt x="789" y="3"/>
                  <a:pt x="787" y="4"/>
                </a:cubicBezTo>
                <a:cubicBezTo>
                  <a:pt x="786" y="6"/>
                  <a:pt x="787" y="9"/>
                  <a:pt x="788" y="11"/>
                </a:cubicBezTo>
                <a:close/>
                <a:moveTo>
                  <a:pt x="777" y="21"/>
                </a:moveTo>
                <a:cubicBezTo>
                  <a:pt x="776" y="21"/>
                  <a:pt x="774" y="21"/>
                  <a:pt x="774" y="22"/>
                </a:cubicBezTo>
                <a:cubicBezTo>
                  <a:pt x="773" y="23"/>
                  <a:pt x="775" y="24"/>
                  <a:pt x="777" y="24"/>
                </a:cubicBezTo>
                <a:cubicBezTo>
                  <a:pt x="778" y="24"/>
                  <a:pt x="779" y="21"/>
                  <a:pt x="777" y="21"/>
                </a:cubicBezTo>
                <a:close/>
                <a:moveTo>
                  <a:pt x="772" y="19"/>
                </a:moveTo>
                <a:cubicBezTo>
                  <a:pt x="775" y="19"/>
                  <a:pt x="773" y="15"/>
                  <a:pt x="772" y="15"/>
                </a:cubicBezTo>
                <a:cubicBezTo>
                  <a:pt x="771" y="14"/>
                  <a:pt x="768" y="14"/>
                  <a:pt x="768" y="16"/>
                </a:cubicBezTo>
                <a:cubicBezTo>
                  <a:pt x="768" y="19"/>
                  <a:pt x="768" y="19"/>
                  <a:pt x="768" y="20"/>
                </a:cubicBezTo>
                <a:cubicBezTo>
                  <a:pt x="769" y="20"/>
                  <a:pt x="771" y="19"/>
                  <a:pt x="772" y="19"/>
                </a:cubicBezTo>
                <a:close/>
                <a:moveTo>
                  <a:pt x="762" y="19"/>
                </a:moveTo>
                <a:cubicBezTo>
                  <a:pt x="763" y="20"/>
                  <a:pt x="763" y="21"/>
                  <a:pt x="765" y="21"/>
                </a:cubicBezTo>
                <a:cubicBezTo>
                  <a:pt x="766" y="21"/>
                  <a:pt x="766" y="21"/>
                  <a:pt x="765" y="18"/>
                </a:cubicBezTo>
                <a:cubicBezTo>
                  <a:pt x="764" y="15"/>
                  <a:pt x="762" y="14"/>
                  <a:pt x="765" y="13"/>
                </a:cubicBezTo>
                <a:cubicBezTo>
                  <a:pt x="768" y="12"/>
                  <a:pt x="765" y="13"/>
                  <a:pt x="766" y="10"/>
                </a:cubicBezTo>
                <a:cubicBezTo>
                  <a:pt x="767" y="8"/>
                  <a:pt x="767" y="8"/>
                  <a:pt x="771" y="7"/>
                </a:cubicBezTo>
                <a:cubicBezTo>
                  <a:pt x="775" y="5"/>
                  <a:pt x="773" y="1"/>
                  <a:pt x="770" y="2"/>
                </a:cubicBezTo>
                <a:cubicBezTo>
                  <a:pt x="767" y="3"/>
                  <a:pt x="764" y="6"/>
                  <a:pt x="762" y="7"/>
                </a:cubicBezTo>
                <a:cubicBezTo>
                  <a:pt x="760" y="8"/>
                  <a:pt x="757" y="7"/>
                  <a:pt x="757" y="9"/>
                </a:cubicBezTo>
                <a:cubicBezTo>
                  <a:pt x="757" y="11"/>
                  <a:pt x="754" y="11"/>
                  <a:pt x="758" y="12"/>
                </a:cubicBezTo>
                <a:cubicBezTo>
                  <a:pt x="761" y="13"/>
                  <a:pt x="761" y="14"/>
                  <a:pt x="761" y="16"/>
                </a:cubicBezTo>
                <a:cubicBezTo>
                  <a:pt x="761" y="18"/>
                  <a:pt x="762" y="18"/>
                  <a:pt x="762" y="19"/>
                </a:cubicBezTo>
                <a:close/>
                <a:moveTo>
                  <a:pt x="738" y="82"/>
                </a:moveTo>
                <a:cubicBezTo>
                  <a:pt x="737" y="82"/>
                  <a:pt x="736" y="84"/>
                  <a:pt x="739" y="84"/>
                </a:cubicBezTo>
                <a:cubicBezTo>
                  <a:pt x="741" y="84"/>
                  <a:pt x="742" y="85"/>
                  <a:pt x="743" y="83"/>
                </a:cubicBezTo>
                <a:cubicBezTo>
                  <a:pt x="745" y="82"/>
                  <a:pt x="744" y="79"/>
                  <a:pt x="742" y="79"/>
                </a:cubicBezTo>
                <a:cubicBezTo>
                  <a:pt x="740" y="79"/>
                  <a:pt x="739" y="80"/>
                  <a:pt x="738" y="82"/>
                </a:cubicBezTo>
                <a:close/>
                <a:moveTo>
                  <a:pt x="915" y="34"/>
                </a:moveTo>
                <a:cubicBezTo>
                  <a:pt x="919" y="34"/>
                  <a:pt x="919" y="34"/>
                  <a:pt x="923" y="34"/>
                </a:cubicBezTo>
                <a:cubicBezTo>
                  <a:pt x="926" y="34"/>
                  <a:pt x="927" y="33"/>
                  <a:pt x="926" y="30"/>
                </a:cubicBezTo>
                <a:cubicBezTo>
                  <a:pt x="926" y="27"/>
                  <a:pt x="924" y="25"/>
                  <a:pt x="921" y="25"/>
                </a:cubicBezTo>
                <a:cubicBezTo>
                  <a:pt x="917" y="25"/>
                  <a:pt x="917" y="21"/>
                  <a:pt x="916" y="24"/>
                </a:cubicBezTo>
                <a:cubicBezTo>
                  <a:pt x="914" y="27"/>
                  <a:pt x="915" y="27"/>
                  <a:pt x="912" y="31"/>
                </a:cubicBezTo>
                <a:cubicBezTo>
                  <a:pt x="909" y="34"/>
                  <a:pt x="908" y="35"/>
                  <a:pt x="910" y="36"/>
                </a:cubicBezTo>
                <a:cubicBezTo>
                  <a:pt x="912" y="36"/>
                  <a:pt x="913" y="34"/>
                  <a:pt x="915" y="34"/>
                </a:cubicBezTo>
                <a:close/>
                <a:moveTo>
                  <a:pt x="910" y="27"/>
                </a:moveTo>
                <a:cubicBezTo>
                  <a:pt x="909" y="26"/>
                  <a:pt x="909" y="26"/>
                  <a:pt x="911" y="24"/>
                </a:cubicBezTo>
                <a:cubicBezTo>
                  <a:pt x="913" y="22"/>
                  <a:pt x="912" y="20"/>
                  <a:pt x="907" y="20"/>
                </a:cubicBezTo>
                <a:cubicBezTo>
                  <a:pt x="903" y="20"/>
                  <a:pt x="901" y="17"/>
                  <a:pt x="896" y="20"/>
                </a:cubicBezTo>
                <a:cubicBezTo>
                  <a:pt x="890" y="23"/>
                  <a:pt x="885" y="22"/>
                  <a:pt x="888" y="25"/>
                </a:cubicBezTo>
                <a:cubicBezTo>
                  <a:pt x="891" y="27"/>
                  <a:pt x="893" y="27"/>
                  <a:pt x="897" y="30"/>
                </a:cubicBezTo>
                <a:cubicBezTo>
                  <a:pt x="901" y="33"/>
                  <a:pt x="901" y="35"/>
                  <a:pt x="905" y="33"/>
                </a:cubicBezTo>
                <a:cubicBezTo>
                  <a:pt x="909" y="31"/>
                  <a:pt x="911" y="29"/>
                  <a:pt x="910" y="27"/>
                </a:cubicBezTo>
                <a:close/>
                <a:moveTo>
                  <a:pt x="898" y="16"/>
                </a:moveTo>
                <a:cubicBezTo>
                  <a:pt x="900" y="15"/>
                  <a:pt x="899" y="14"/>
                  <a:pt x="898" y="13"/>
                </a:cubicBezTo>
                <a:cubicBezTo>
                  <a:pt x="897" y="11"/>
                  <a:pt x="896" y="7"/>
                  <a:pt x="893" y="8"/>
                </a:cubicBezTo>
                <a:cubicBezTo>
                  <a:pt x="890" y="9"/>
                  <a:pt x="886" y="9"/>
                  <a:pt x="883" y="12"/>
                </a:cubicBezTo>
                <a:cubicBezTo>
                  <a:pt x="881" y="15"/>
                  <a:pt x="880" y="16"/>
                  <a:pt x="882" y="17"/>
                </a:cubicBezTo>
                <a:cubicBezTo>
                  <a:pt x="884" y="19"/>
                  <a:pt x="885" y="20"/>
                  <a:pt x="889" y="20"/>
                </a:cubicBezTo>
                <a:cubicBezTo>
                  <a:pt x="892" y="20"/>
                  <a:pt x="897" y="17"/>
                  <a:pt x="898" y="16"/>
                </a:cubicBezTo>
                <a:close/>
                <a:moveTo>
                  <a:pt x="882" y="21"/>
                </a:moveTo>
                <a:cubicBezTo>
                  <a:pt x="880" y="21"/>
                  <a:pt x="879" y="22"/>
                  <a:pt x="880" y="23"/>
                </a:cubicBezTo>
                <a:cubicBezTo>
                  <a:pt x="881" y="24"/>
                  <a:pt x="882" y="24"/>
                  <a:pt x="884" y="24"/>
                </a:cubicBezTo>
                <a:cubicBezTo>
                  <a:pt x="885" y="24"/>
                  <a:pt x="887" y="24"/>
                  <a:pt x="886" y="23"/>
                </a:cubicBezTo>
                <a:cubicBezTo>
                  <a:pt x="885" y="21"/>
                  <a:pt x="883" y="21"/>
                  <a:pt x="882" y="21"/>
                </a:cubicBezTo>
                <a:close/>
                <a:moveTo>
                  <a:pt x="1039" y="52"/>
                </a:moveTo>
                <a:cubicBezTo>
                  <a:pt x="1042" y="52"/>
                  <a:pt x="1045" y="53"/>
                  <a:pt x="1048" y="52"/>
                </a:cubicBezTo>
                <a:cubicBezTo>
                  <a:pt x="1052" y="52"/>
                  <a:pt x="1053" y="50"/>
                  <a:pt x="1055" y="51"/>
                </a:cubicBezTo>
                <a:cubicBezTo>
                  <a:pt x="1057" y="51"/>
                  <a:pt x="1058" y="51"/>
                  <a:pt x="1058" y="48"/>
                </a:cubicBezTo>
                <a:cubicBezTo>
                  <a:pt x="1059" y="46"/>
                  <a:pt x="1056" y="44"/>
                  <a:pt x="1053" y="45"/>
                </a:cubicBezTo>
                <a:cubicBezTo>
                  <a:pt x="1050" y="45"/>
                  <a:pt x="1047" y="41"/>
                  <a:pt x="1046" y="44"/>
                </a:cubicBezTo>
                <a:cubicBezTo>
                  <a:pt x="1046" y="46"/>
                  <a:pt x="1045" y="46"/>
                  <a:pt x="1043" y="45"/>
                </a:cubicBezTo>
                <a:cubicBezTo>
                  <a:pt x="1040" y="44"/>
                  <a:pt x="1038" y="44"/>
                  <a:pt x="1036" y="46"/>
                </a:cubicBezTo>
                <a:cubicBezTo>
                  <a:pt x="1033" y="48"/>
                  <a:pt x="1036" y="52"/>
                  <a:pt x="1039" y="52"/>
                </a:cubicBezTo>
                <a:close/>
                <a:moveTo>
                  <a:pt x="1075" y="52"/>
                </a:moveTo>
                <a:cubicBezTo>
                  <a:pt x="1079" y="52"/>
                  <a:pt x="1079" y="52"/>
                  <a:pt x="1079" y="50"/>
                </a:cubicBezTo>
                <a:cubicBezTo>
                  <a:pt x="1079" y="48"/>
                  <a:pt x="1076" y="48"/>
                  <a:pt x="1074" y="47"/>
                </a:cubicBezTo>
                <a:cubicBezTo>
                  <a:pt x="1071" y="47"/>
                  <a:pt x="1069" y="46"/>
                  <a:pt x="1064" y="46"/>
                </a:cubicBezTo>
                <a:cubicBezTo>
                  <a:pt x="1058" y="47"/>
                  <a:pt x="1064" y="50"/>
                  <a:pt x="1066" y="51"/>
                </a:cubicBezTo>
                <a:cubicBezTo>
                  <a:pt x="1068" y="51"/>
                  <a:pt x="1070" y="52"/>
                  <a:pt x="1075" y="52"/>
                </a:cubicBezTo>
                <a:close/>
                <a:moveTo>
                  <a:pt x="1180" y="73"/>
                </a:moveTo>
                <a:cubicBezTo>
                  <a:pt x="1183" y="73"/>
                  <a:pt x="1186" y="73"/>
                  <a:pt x="1187" y="72"/>
                </a:cubicBezTo>
                <a:cubicBezTo>
                  <a:pt x="1187" y="71"/>
                  <a:pt x="1189" y="69"/>
                  <a:pt x="1184" y="69"/>
                </a:cubicBezTo>
                <a:cubicBezTo>
                  <a:pt x="1179" y="69"/>
                  <a:pt x="1177" y="68"/>
                  <a:pt x="1175" y="70"/>
                </a:cubicBezTo>
                <a:cubicBezTo>
                  <a:pt x="1173" y="72"/>
                  <a:pt x="1175" y="73"/>
                  <a:pt x="1180" y="73"/>
                </a:cubicBezTo>
                <a:close/>
                <a:moveTo>
                  <a:pt x="1065" y="193"/>
                </a:moveTo>
                <a:cubicBezTo>
                  <a:pt x="1065" y="192"/>
                  <a:pt x="1063" y="191"/>
                  <a:pt x="1063" y="191"/>
                </a:cubicBezTo>
                <a:cubicBezTo>
                  <a:pt x="1063" y="191"/>
                  <a:pt x="1062" y="193"/>
                  <a:pt x="1063" y="193"/>
                </a:cubicBezTo>
                <a:cubicBezTo>
                  <a:pt x="1064" y="193"/>
                  <a:pt x="1065" y="193"/>
                  <a:pt x="1065" y="193"/>
                </a:cubicBezTo>
                <a:close/>
                <a:moveTo>
                  <a:pt x="1070" y="190"/>
                </a:moveTo>
                <a:cubicBezTo>
                  <a:pt x="1073" y="189"/>
                  <a:pt x="1072" y="189"/>
                  <a:pt x="1072" y="186"/>
                </a:cubicBezTo>
                <a:cubicBezTo>
                  <a:pt x="1072" y="184"/>
                  <a:pt x="1070" y="187"/>
                  <a:pt x="1069" y="188"/>
                </a:cubicBezTo>
                <a:cubicBezTo>
                  <a:pt x="1068" y="189"/>
                  <a:pt x="1066" y="190"/>
                  <a:pt x="1068" y="189"/>
                </a:cubicBezTo>
                <a:cubicBezTo>
                  <a:pt x="1068" y="189"/>
                  <a:pt x="1068" y="190"/>
                  <a:pt x="1070" y="190"/>
                </a:cubicBezTo>
                <a:close/>
                <a:moveTo>
                  <a:pt x="1093" y="165"/>
                </a:moveTo>
                <a:cubicBezTo>
                  <a:pt x="1092" y="166"/>
                  <a:pt x="1091" y="167"/>
                  <a:pt x="1092" y="168"/>
                </a:cubicBezTo>
                <a:cubicBezTo>
                  <a:pt x="1093" y="169"/>
                  <a:pt x="1093" y="169"/>
                  <a:pt x="1095" y="169"/>
                </a:cubicBezTo>
                <a:cubicBezTo>
                  <a:pt x="1096" y="168"/>
                  <a:pt x="1099" y="168"/>
                  <a:pt x="1098" y="166"/>
                </a:cubicBezTo>
                <a:cubicBezTo>
                  <a:pt x="1096" y="165"/>
                  <a:pt x="1094" y="165"/>
                  <a:pt x="1093" y="165"/>
                </a:cubicBezTo>
                <a:close/>
                <a:moveTo>
                  <a:pt x="1074" y="186"/>
                </a:moveTo>
                <a:cubicBezTo>
                  <a:pt x="1074" y="187"/>
                  <a:pt x="1075" y="187"/>
                  <a:pt x="1077" y="186"/>
                </a:cubicBezTo>
                <a:cubicBezTo>
                  <a:pt x="1079" y="185"/>
                  <a:pt x="1079" y="183"/>
                  <a:pt x="1079" y="183"/>
                </a:cubicBezTo>
                <a:cubicBezTo>
                  <a:pt x="1078" y="183"/>
                  <a:pt x="1076" y="183"/>
                  <a:pt x="1075" y="184"/>
                </a:cubicBezTo>
                <a:cubicBezTo>
                  <a:pt x="1074" y="185"/>
                  <a:pt x="1074" y="186"/>
                  <a:pt x="1074" y="186"/>
                </a:cubicBezTo>
                <a:close/>
                <a:moveTo>
                  <a:pt x="1084" y="181"/>
                </a:moveTo>
                <a:cubicBezTo>
                  <a:pt x="1085" y="180"/>
                  <a:pt x="1086" y="178"/>
                  <a:pt x="1087" y="177"/>
                </a:cubicBezTo>
                <a:cubicBezTo>
                  <a:pt x="1087" y="177"/>
                  <a:pt x="1088" y="176"/>
                  <a:pt x="1090" y="174"/>
                </a:cubicBezTo>
                <a:cubicBezTo>
                  <a:pt x="1091" y="173"/>
                  <a:pt x="1089" y="173"/>
                  <a:pt x="1088" y="174"/>
                </a:cubicBezTo>
                <a:cubicBezTo>
                  <a:pt x="1087" y="175"/>
                  <a:pt x="1086" y="176"/>
                  <a:pt x="1086" y="177"/>
                </a:cubicBezTo>
                <a:cubicBezTo>
                  <a:pt x="1085" y="179"/>
                  <a:pt x="1084" y="179"/>
                  <a:pt x="1082" y="180"/>
                </a:cubicBezTo>
                <a:cubicBezTo>
                  <a:pt x="1081" y="181"/>
                  <a:pt x="1081" y="181"/>
                  <a:pt x="1081" y="182"/>
                </a:cubicBezTo>
                <a:cubicBezTo>
                  <a:pt x="1081" y="182"/>
                  <a:pt x="1082" y="181"/>
                  <a:pt x="1084" y="181"/>
                </a:cubicBezTo>
                <a:close/>
                <a:moveTo>
                  <a:pt x="844" y="323"/>
                </a:moveTo>
                <a:cubicBezTo>
                  <a:pt x="842" y="325"/>
                  <a:pt x="841" y="326"/>
                  <a:pt x="841" y="328"/>
                </a:cubicBezTo>
                <a:cubicBezTo>
                  <a:pt x="841" y="330"/>
                  <a:pt x="844" y="334"/>
                  <a:pt x="845" y="335"/>
                </a:cubicBezTo>
                <a:cubicBezTo>
                  <a:pt x="846" y="336"/>
                  <a:pt x="847" y="334"/>
                  <a:pt x="850" y="332"/>
                </a:cubicBezTo>
                <a:cubicBezTo>
                  <a:pt x="852" y="331"/>
                  <a:pt x="853" y="331"/>
                  <a:pt x="851" y="327"/>
                </a:cubicBezTo>
                <a:cubicBezTo>
                  <a:pt x="848" y="324"/>
                  <a:pt x="845" y="320"/>
                  <a:pt x="844" y="323"/>
                </a:cubicBezTo>
                <a:close/>
                <a:moveTo>
                  <a:pt x="1213" y="428"/>
                </a:moveTo>
                <a:cubicBezTo>
                  <a:pt x="1213" y="430"/>
                  <a:pt x="1212" y="429"/>
                  <a:pt x="1211" y="430"/>
                </a:cubicBezTo>
                <a:cubicBezTo>
                  <a:pt x="1209" y="431"/>
                  <a:pt x="1210" y="433"/>
                  <a:pt x="1211" y="434"/>
                </a:cubicBezTo>
                <a:cubicBezTo>
                  <a:pt x="1213" y="435"/>
                  <a:pt x="1215" y="436"/>
                  <a:pt x="1216" y="434"/>
                </a:cubicBezTo>
                <a:cubicBezTo>
                  <a:pt x="1218" y="432"/>
                  <a:pt x="1217" y="429"/>
                  <a:pt x="1216" y="428"/>
                </a:cubicBezTo>
                <a:cubicBezTo>
                  <a:pt x="1215" y="427"/>
                  <a:pt x="1213" y="427"/>
                  <a:pt x="1213" y="428"/>
                </a:cubicBezTo>
                <a:close/>
                <a:moveTo>
                  <a:pt x="1186" y="408"/>
                </a:moveTo>
                <a:cubicBezTo>
                  <a:pt x="1187" y="410"/>
                  <a:pt x="1191" y="409"/>
                  <a:pt x="1191" y="409"/>
                </a:cubicBezTo>
                <a:cubicBezTo>
                  <a:pt x="1191" y="409"/>
                  <a:pt x="1191" y="407"/>
                  <a:pt x="1188" y="405"/>
                </a:cubicBezTo>
                <a:cubicBezTo>
                  <a:pt x="1184" y="403"/>
                  <a:pt x="1183" y="404"/>
                  <a:pt x="1183" y="405"/>
                </a:cubicBezTo>
                <a:cubicBezTo>
                  <a:pt x="1182" y="406"/>
                  <a:pt x="1184" y="407"/>
                  <a:pt x="1186" y="408"/>
                </a:cubicBezTo>
                <a:close/>
                <a:moveTo>
                  <a:pt x="692" y="229"/>
                </a:moveTo>
                <a:cubicBezTo>
                  <a:pt x="695" y="227"/>
                  <a:pt x="688" y="229"/>
                  <a:pt x="686" y="229"/>
                </a:cubicBezTo>
                <a:cubicBezTo>
                  <a:pt x="684" y="229"/>
                  <a:pt x="682" y="232"/>
                  <a:pt x="684" y="233"/>
                </a:cubicBezTo>
                <a:cubicBezTo>
                  <a:pt x="685" y="233"/>
                  <a:pt x="690" y="232"/>
                  <a:pt x="692" y="229"/>
                </a:cubicBezTo>
                <a:close/>
                <a:moveTo>
                  <a:pt x="665" y="231"/>
                </a:moveTo>
                <a:cubicBezTo>
                  <a:pt x="667" y="230"/>
                  <a:pt x="663" y="230"/>
                  <a:pt x="660" y="228"/>
                </a:cubicBezTo>
                <a:cubicBezTo>
                  <a:pt x="656" y="227"/>
                  <a:pt x="656" y="228"/>
                  <a:pt x="655" y="229"/>
                </a:cubicBezTo>
                <a:cubicBezTo>
                  <a:pt x="653" y="230"/>
                  <a:pt x="656" y="232"/>
                  <a:pt x="659" y="232"/>
                </a:cubicBezTo>
                <a:cubicBezTo>
                  <a:pt x="661" y="232"/>
                  <a:pt x="663" y="232"/>
                  <a:pt x="665" y="231"/>
                </a:cubicBezTo>
                <a:close/>
                <a:moveTo>
                  <a:pt x="627" y="223"/>
                </a:moveTo>
                <a:cubicBezTo>
                  <a:pt x="625" y="222"/>
                  <a:pt x="627" y="219"/>
                  <a:pt x="624" y="219"/>
                </a:cubicBezTo>
                <a:cubicBezTo>
                  <a:pt x="621" y="219"/>
                  <a:pt x="614" y="220"/>
                  <a:pt x="617" y="222"/>
                </a:cubicBezTo>
                <a:cubicBezTo>
                  <a:pt x="620" y="224"/>
                  <a:pt x="622" y="223"/>
                  <a:pt x="623" y="224"/>
                </a:cubicBezTo>
                <a:cubicBezTo>
                  <a:pt x="625" y="225"/>
                  <a:pt x="628" y="224"/>
                  <a:pt x="627" y="223"/>
                </a:cubicBezTo>
                <a:close/>
                <a:moveTo>
                  <a:pt x="609" y="212"/>
                </a:moveTo>
                <a:cubicBezTo>
                  <a:pt x="609" y="210"/>
                  <a:pt x="607" y="208"/>
                  <a:pt x="607" y="208"/>
                </a:cubicBezTo>
                <a:cubicBezTo>
                  <a:pt x="606" y="208"/>
                  <a:pt x="604" y="206"/>
                  <a:pt x="603" y="208"/>
                </a:cubicBezTo>
                <a:cubicBezTo>
                  <a:pt x="603" y="211"/>
                  <a:pt x="602" y="214"/>
                  <a:pt x="604" y="215"/>
                </a:cubicBezTo>
                <a:cubicBezTo>
                  <a:pt x="607" y="216"/>
                  <a:pt x="610" y="215"/>
                  <a:pt x="609" y="212"/>
                </a:cubicBezTo>
                <a:close/>
                <a:moveTo>
                  <a:pt x="587" y="215"/>
                </a:moveTo>
                <a:cubicBezTo>
                  <a:pt x="589" y="215"/>
                  <a:pt x="588" y="211"/>
                  <a:pt x="587" y="211"/>
                </a:cubicBezTo>
                <a:cubicBezTo>
                  <a:pt x="586" y="211"/>
                  <a:pt x="584" y="213"/>
                  <a:pt x="584" y="214"/>
                </a:cubicBezTo>
                <a:cubicBezTo>
                  <a:pt x="585" y="215"/>
                  <a:pt x="586" y="215"/>
                  <a:pt x="587" y="215"/>
                </a:cubicBezTo>
                <a:close/>
                <a:moveTo>
                  <a:pt x="615" y="150"/>
                </a:moveTo>
                <a:cubicBezTo>
                  <a:pt x="616" y="149"/>
                  <a:pt x="617" y="148"/>
                  <a:pt x="616" y="145"/>
                </a:cubicBezTo>
                <a:cubicBezTo>
                  <a:pt x="615" y="142"/>
                  <a:pt x="614" y="144"/>
                  <a:pt x="612" y="146"/>
                </a:cubicBezTo>
                <a:cubicBezTo>
                  <a:pt x="611" y="147"/>
                  <a:pt x="612" y="149"/>
                  <a:pt x="613" y="150"/>
                </a:cubicBezTo>
                <a:cubicBezTo>
                  <a:pt x="613" y="151"/>
                  <a:pt x="614" y="151"/>
                  <a:pt x="615" y="150"/>
                </a:cubicBezTo>
                <a:close/>
                <a:moveTo>
                  <a:pt x="641" y="135"/>
                </a:moveTo>
                <a:cubicBezTo>
                  <a:pt x="642" y="133"/>
                  <a:pt x="639" y="135"/>
                  <a:pt x="638" y="135"/>
                </a:cubicBezTo>
                <a:cubicBezTo>
                  <a:pt x="636" y="136"/>
                  <a:pt x="634" y="138"/>
                  <a:pt x="635" y="139"/>
                </a:cubicBezTo>
                <a:cubicBezTo>
                  <a:pt x="638" y="140"/>
                  <a:pt x="640" y="138"/>
                  <a:pt x="641" y="135"/>
                </a:cubicBezTo>
                <a:close/>
                <a:moveTo>
                  <a:pt x="739" y="402"/>
                </a:moveTo>
                <a:cubicBezTo>
                  <a:pt x="737" y="405"/>
                  <a:pt x="732" y="409"/>
                  <a:pt x="729" y="409"/>
                </a:cubicBezTo>
                <a:cubicBezTo>
                  <a:pt x="726" y="409"/>
                  <a:pt x="724" y="415"/>
                  <a:pt x="724" y="416"/>
                </a:cubicBezTo>
                <a:cubicBezTo>
                  <a:pt x="724" y="417"/>
                  <a:pt x="729" y="422"/>
                  <a:pt x="725" y="425"/>
                </a:cubicBezTo>
                <a:cubicBezTo>
                  <a:pt x="721" y="429"/>
                  <a:pt x="720" y="429"/>
                  <a:pt x="722" y="434"/>
                </a:cubicBezTo>
                <a:cubicBezTo>
                  <a:pt x="723" y="439"/>
                  <a:pt x="724" y="441"/>
                  <a:pt x="726" y="442"/>
                </a:cubicBezTo>
                <a:cubicBezTo>
                  <a:pt x="728" y="444"/>
                  <a:pt x="731" y="444"/>
                  <a:pt x="733" y="442"/>
                </a:cubicBezTo>
                <a:cubicBezTo>
                  <a:pt x="736" y="439"/>
                  <a:pt x="738" y="438"/>
                  <a:pt x="738" y="432"/>
                </a:cubicBezTo>
                <a:cubicBezTo>
                  <a:pt x="739" y="426"/>
                  <a:pt x="737" y="425"/>
                  <a:pt x="740" y="423"/>
                </a:cubicBezTo>
                <a:cubicBezTo>
                  <a:pt x="743" y="420"/>
                  <a:pt x="742" y="418"/>
                  <a:pt x="743" y="415"/>
                </a:cubicBezTo>
                <a:cubicBezTo>
                  <a:pt x="743" y="411"/>
                  <a:pt x="745" y="409"/>
                  <a:pt x="746" y="407"/>
                </a:cubicBezTo>
                <a:cubicBezTo>
                  <a:pt x="748" y="406"/>
                  <a:pt x="746" y="404"/>
                  <a:pt x="745" y="401"/>
                </a:cubicBezTo>
                <a:cubicBezTo>
                  <a:pt x="745" y="398"/>
                  <a:pt x="743" y="392"/>
                  <a:pt x="739" y="402"/>
                </a:cubicBezTo>
                <a:close/>
                <a:moveTo>
                  <a:pt x="405" y="82"/>
                </a:moveTo>
                <a:cubicBezTo>
                  <a:pt x="410" y="79"/>
                  <a:pt x="406" y="77"/>
                  <a:pt x="402" y="75"/>
                </a:cubicBezTo>
                <a:cubicBezTo>
                  <a:pt x="398" y="72"/>
                  <a:pt x="400" y="74"/>
                  <a:pt x="397" y="78"/>
                </a:cubicBezTo>
                <a:cubicBezTo>
                  <a:pt x="394" y="81"/>
                  <a:pt x="395" y="82"/>
                  <a:pt x="397" y="83"/>
                </a:cubicBezTo>
                <a:cubicBezTo>
                  <a:pt x="400" y="86"/>
                  <a:pt x="400" y="85"/>
                  <a:pt x="405" y="82"/>
                </a:cubicBezTo>
                <a:close/>
                <a:moveTo>
                  <a:pt x="125" y="145"/>
                </a:moveTo>
                <a:cubicBezTo>
                  <a:pt x="128" y="148"/>
                  <a:pt x="129" y="149"/>
                  <a:pt x="129" y="154"/>
                </a:cubicBezTo>
                <a:cubicBezTo>
                  <a:pt x="129" y="159"/>
                  <a:pt x="132" y="162"/>
                  <a:pt x="136" y="165"/>
                </a:cubicBezTo>
                <a:cubicBezTo>
                  <a:pt x="140" y="168"/>
                  <a:pt x="136" y="161"/>
                  <a:pt x="133" y="156"/>
                </a:cubicBezTo>
                <a:cubicBezTo>
                  <a:pt x="131" y="152"/>
                  <a:pt x="133" y="151"/>
                  <a:pt x="133" y="150"/>
                </a:cubicBezTo>
                <a:cubicBezTo>
                  <a:pt x="133" y="149"/>
                  <a:pt x="131" y="145"/>
                  <a:pt x="128" y="141"/>
                </a:cubicBezTo>
                <a:cubicBezTo>
                  <a:pt x="124" y="137"/>
                  <a:pt x="124" y="138"/>
                  <a:pt x="121" y="138"/>
                </a:cubicBezTo>
                <a:cubicBezTo>
                  <a:pt x="117" y="137"/>
                  <a:pt x="120" y="140"/>
                  <a:pt x="122" y="143"/>
                </a:cubicBezTo>
                <a:cubicBezTo>
                  <a:pt x="124" y="145"/>
                  <a:pt x="123" y="143"/>
                  <a:pt x="125" y="145"/>
                </a:cubicBezTo>
                <a:close/>
                <a:moveTo>
                  <a:pt x="243" y="25"/>
                </a:moveTo>
                <a:cubicBezTo>
                  <a:pt x="243" y="28"/>
                  <a:pt x="246" y="26"/>
                  <a:pt x="247" y="26"/>
                </a:cubicBezTo>
                <a:cubicBezTo>
                  <a:pt x="248" y="26"/>
                  <a:pt x="247" y="23"/>
                  <a:pt x="245" y="23"/>
                </a:cubicBezTo>
                <a:cubicBezTo>
                  <a:pt x="244" y="23"/>
                  <a:pt x="243" y="23"/>
                  <a:pt x="243" y="25"/>
                </a:cubicBezTo>
                <a:close/>
                <a:moveTo>
                  <a:pt x="230" y="40"/>
                </a:moveTo>
                <a:cubicBezTo>
                  <a:pt x="231" y="41"/>
                  <a:pt x="234" y="41"/>
                  <a:pt x="235" y="41"/>
                </a:cubicBezTo>
                <a:cubicBezTo>
                  <a:pt x="236" y="40"/>
                  <a:pt x="235" y="38"/>
                  <a:pt x="233" y="37"/>
                </a:cubicBezTo>
                <a:cubicBezTo>
                  <a:pt x="231" y="36"/>
                  <a:pt x="229" y="39"/>
                  <a:pt x="230" y="40"/>
                </a:cubicBezTo>
                <a:close/>
                <a:moveTo>
                  <a:pt x="218" y="37"/>
                </a:moveTo>
                <a:cubicBezTo>
                  <a:pt x="219" y="39"/>
                  <a:pt x="219" y="41"/>
                  <a:pt x="222" y="40"/>
                </a:cubicBezTo>
                <a:cubicBezTo>
                  <a:pt x="224" y="39"/>
                  <a:pt x="224" y="37"/>
                  <a:pt x="223" y="35"/>
                </a:cubicBezTo>
                <a:cubicBezTo>
                  <a:pt x="221" y="33"/>
                  <a:pt x="218" y="36"/>
                  <a:pt x="218" y="37"/>
                </a:cubicBezTo>
                <a:close/>
                <a:moveTo>
                  <a:pt x="221" y="62"/>
                </a:moveTo>
                <a:cubicBezTo>
                  <a:pt x="223" y="64"/>
                  <a:pt x="225" y="65"/>
                  <a:pt x="225" y="64"/>
                </a:cubicBezTo>
                <a:cubicBezTo>
                  <a:pt x="226" y="62"/>
                  <a:pt x="226" y="61"/>
                  <a:pt x="225" y="60"/>
                </a:cubicBezTo>
                <a:cubicBezTo>
                  <a:pt x="222" y="59"/>
                  <a:pt x="219" y="60"/>
                  <a:pt x="221" y="62"/>
                </a:cubicBezTo>
                <a:close/>
                <a:moveTo>
                  <a:pt x="227" y="51"/>
                </a:moveTo>
                <a:cubicBezTo>
                  <a:pt x="225" y="49"/>
                  <a:pt x="224" y="51"/>
                  <a:pt x="224" y="51"/>
                </a:cubicBezTo>
                <a:cubicBezTo>
                  <a:pt x="224" y="52"/>
                  <a:pt x="225" y="55"/>
                  <a:pt x="227" y="54"/>
                </a:cubicBezTo>
                <a:cubicBezTo>
                  <a:pt x="228" y="53"/>
                  <a:pt x="228" y="53"/>
                  <a:pt x="227" y="51"/>
                </a:cubicBezTo>
                <a:close/>
                <a:moveTo>
                  <a:pt x="311" y="118"/>
                </a:moveTo>
                <a:cubicBezTo>
                  <a:pt x="312" y="116"/>
                  <a:pt x="311" y="115"/>
                  <a:pt x="309" y="115"/>
                </a:cubicBezTo>
                <a:cubicBezTo>
                  <a:pt x="308" y="116"/>
                  <a:pt x="308" y="117"/>
                  <a:pt x="308" y="118"/>
                </a:cubicBezTo>
                <a:cubicBezTo>
                  <a:pt x="308" y="120"/>
                  <a:pt x="309" y="120"/>
                  <a:pt x="311" y="120"/>
                </a:cubicBezTo>
                <a:cubicBezTo>
                  <a:pt x="312" y="120"/>
                  <a:pt x="311" y="118"/>
                  <a:pt x="311" y="118"/>
                </a:cubicBezTo>
                <a:close/>
                <a:moveTo>
                  <a:pt x="317" y="112"/>
                </a:moveTo>
                <a:cubicBezTo>
                  <a:pt x="318" y="111"/>
                  <a:pt x="320" y="112"/>
                  <a:pt x="320" y="112"/>
                </a:cubicBezTo>
                <a:cubicBezTo>
                  <a:pt x="320" y="113"/>
                  <a:pt x="323" y="113"/>
                  <a:pt x="323" y="111"/>
                </a:cubicBezTo>
                <a:cubicBezTo>
                  <a:pt x="322" y="108"/>
                  <a:pt x="321" y="109"/>
                  <a:pt x="320" y="110"/>
                </a:cubicBezTo>
                <a:cubicBezTo>
                  <a:pt x="318" y="110"/>
                  <a:pt x="318" y="111"/>
                  <a:pt x="317" y="111"/>
                </a:cubicBezTo>
                <a:cubicBezTo>
                  <a:pt x="316" y="110"/>
                  <a:pt x="315" y="110"/>
                  <a:pt x="314" y="111"/>
                </a:cubicBezTo>
                <a:cubicBezTo>
                  <a:pt x="313" y="112"/>
                  <a:pt x="314" y="113"/>
                  <a:pt x="315" y="114"/>
                </a:cubicBezTo>
                <a:cubicBezTo>
                  <a:pt x="316" y="114"/>
                  <a:pt x="317" y="113"/>
                  <a:pt x="317" y="112"/>
                </a:cubicBezTo>
                <a:close/>
              </a:path>
            </a:pathLst>
          </a:custGeom>
          <a:solidFill>
            <a:schemeClr val="bg1"/>
          </a:solidFill>
          <a:ln>
            <a:noFill/>
          </a:ln>
        </p:spPr>
        <p:txBody>
          <a:bodyPr vert="horz" wrap="square" lIns="91355" tIns="45678" rIns="91355" bIns="45678" numCol="1" anchor="t" anchorCtr="0" compatLnSpc="1">
            <a:prstTxWarp prst="textNoShape">
              <a:avLst/>
            </a:prstTxWarp>
          </a:bodyPr>
          <a:lstStyle/>
          <a:p>
            <a:endParaRPr lang="en-US" sz="1798" dirty="0"/>
          </a:p>
        </p:txBody>
      </p:sp>
      <p:sp>
        <p:nvSpPr>
          <p:cNvPr id="7" name="Rectangle 6"/>
          <p:cNvSpPr/>
          <p:nvPr userDrawn="1"/>
        </p:nvSpPr>
        <p:spPr>
          <a:xfrm>
            <a:off x="1" y="0"/>
            <a:ext cx="6530009" cy="5176806"/>
          </a:xfrm>
          <a:prstGeom prst="rect">
            <a:avLst/>
          </a:prstGeom>
          <a:gradFill flip="none" rotWithShape="1">
            <a:gsLst>
              <a:gs pos="37000">
                <a:schemeClr val="bg1"/>
              </a:gs>
              <a:gs pos="100000">
                <a:schemeClr val="bg1">
                  <a:alpha val="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 name="Title 1"/>
          <p:cNvSpPr>
            <a:spLocks noGrp="1"/>
          </p:cNvSpPr>
          <p:nvPr>
            <p:ph type="title" hasCustomPrompt="1"/>
          </p:nvPr>
        </p:nvSpPr>
        <p:spPr>
          <a:xfrm>
            <a:off x="628650" y="273845"/>
            <a:ext cx="7886700" cy="994172"/>
          </a:xfrm>
          <a:prstGeom prst="rect">
            <a:avLst/>
          </a:prstGeom>
        </p:spPr>
        <p:txBody>
          <a:bodyPr/>
          <a:lstStyle>
            <a:lvl1pPr>
              <a:defRPr>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sz="half" idx="1" hasCustomPrompt="1"/>
          </p:nvPr>
        </p:nvSpPr>
        <p:spPr>
          <a:xfrm>
            <a:off x="628650" y="1369218"/>
            <a:ext cx="3886200" cy="3263504"/>
          </a:xfrm>
          <a:prstGeom prst="rect">
            <a:avLst/>
          </a:prstGeom>
        </p:spPr>
        <p:txBody>
          <a:bodyPr/>
          <a:lstStyle>
            <a:lvl1pPr marL="0" indent="0">
              <a:buClr>
                <a:schemeClr val="accent1">
                  <a:lumMod val="75000"/>
                </a:schemeClr>
              </a:buClr>
              <a:buNone/>
              <a:defRPr sz="1599">
                <a:solidFill>
                  <a:schemeClr val="tx1">
                    <a:lumMod val="65000"/>
                    <a:lumOff val="35000"/>
                  </a:schemeClr>
                </a:solidFill>
              </a:defRPr>
            </a:lvl1pPr>
            <a:lvl2pPr>
              <a:buClr>
                <a:schemeClr val="accent1">
                  <a:lumMod val="75000"/>
                </a:schemeClr>
              </a:buClr>
              <a:defRPr sz="1499">
                <a:solidFill>
                  <a:schemeClr val="tx1">
                    <a:lumMod val="65000"/>
                    <a:lumOff val="35000"/>
                  </a:schemeClr>
                </a:solidFill>
              </a:defRPr>
            </a:lvl2pPr>
            <a:lvl3pPr>
              <a:buClr>
                <a:schemeClr val="accent1">
                  <a:lumMod val="75000"/>
                </a:schemeClr>
              </a:buClr>
              <a:defRPr sz="1349">
                <a:solidFill>
                  <a:schemeClr val="tx1">
                    <a:lumMod val="65000"/>
                    <a:lumOff val="35000"/>
                  </a:schemeClr>
                </a:solidFill>
              </a:defRPr>
            </a:lvl3pPr>
            <a:lvl4pPr>
              <a:buClr>
                <a:schemeClr val="accent1">
                  <a:lumMod val="75000"/>
                </a:schemeClr>
              </a:buClr>
              <a:defRPr sz="1199">
                <a:solidFill>
                  <a:schemeClr val="tx1">
                    <a:lumMod val="65000"/>
                    <a:lumOff val="35000"/>
                  </a:schemeClr>
                </a:solidFill>
              </a:defRPr>
            </a:lvl4pPr>
            <a:lvl5pPr marL="1370366" indent="0">
              <a:buClr>
                <a:schemeClr val="accent1">
                  <a:lumMod val="75000"/>
                </a:schemeClr>
              </a:buClr>
              <a:buNone/>
              <a:defRPr sz="1199">
                <a:solidFill>
                  <a:schemeClr val="tx1">
                    <a:lumMod val="65000"/>
                    <a:lumOff val="35000"/>
                  </a:schemeClr>
                </a:solidFill>
              </a:defRPr>
            </a:lvl5pPr>
          </a:lstStyle>
          <a:p>
            <a:pPr lvl="0"/>
            <a:r>
              <a:rPr lang="en-US" dirty="0"/>
              <a:t>Edit content/bullets</a:t>
            </a:r>
          </a:p>
          <a:p>
            <a:pPr lvl="1"/>
            <a:r>
              <a:rPr lang="en-US" dirty="0"/>
              <a:t>First bullet level</a:t>
            </a:r>
          </a:p>
          <a:p>
            <a:pPr lvl="2"/>
            <a:r>
              <a:rPr lang="en-US" dirty="0"/>
              <a:t>Second level</a:t>
            </a:r>
          </a:p>
          <a:p>
            <a:pPr lvl="3"/>
            <a:r>
              <a:rPr lang="en-US" dirty="0"/>
              <a:t>Third level</a:t>
            </a:r>
          </a:p>
        </p:txBody>
      </p:sp>
      <p:sp>
        <p:nvSpPr>
          <p:cNvPr id="6" name="TextBox 5"/>
          <p:cNvSpPr txBox="1"/>
          <p:nvPr userDrawn="1"/>
        </p:nvSpPr>
        <p:spPr>
          <a:xfrm>
            <a:off x="548640" y="4843696"/>
            <a:ext cx="2143536" cy="230556"/>
          </a:xfrm>
          <a:prstGeom prst="rect">
            <a:avLst/>
          </a:prstGeom>
          <a:noFill/>
          <a:ln>
            <a:noFill/>
          </a:ln>
        </p:spPr>
        <p:txBody>
          <a:bodyPr wrap="none" rtlCol="0">
            <a:spAutoFit/>
          </a:bodyPr>
          <a:lstStyle/>
          <a:p>
            <a:pPr marL="0" marR="0" indent="0" algn="l" defTabSz="685366" rtl="0" eaLnBrk="1" fontAlgn="auto" latinLnBrk="0" hangingPunct="1">
              <a:lnSpc>
                <a:spcPct val="150000"/>
              </a:lnSpc>
              <a:spcBef>
                <a:spcPts val="0"/>
              </a:spcBef>
              <a:spcAft>
                <a:spcPts val="0"/>
              </a:spcAft>
              <a:buClrTx/>
              <a:buSzTx/>
              <a:buFontTx/>
              <a:buNone/>
              <a:tabLst/>
              <a:defRPr/>
            </a:pPr>
            <a:r>
              <a:rPr lang="en-US" sz="899" b="0" i="0" u="none" strike="noStrike" kern="1200" baseline="30000" dirty="0">
                <a:solidFill>
                  <a:schemeClr val="tx1">
                    <a:lumMod val="65000"/>
                    <a:lumOff val="35000"/>
                  </a:schemeClr>
                </a:solidFill>
                <a:latin typeface="+mn-lt"/>
                <a:ea typeface="+mn-ea"/>
                <a:cs typeface="+mn-cs"/>
              </a:rPr>
              <a:t>© 2007-2016 Syncplicity LLC. All Rights Reserved.</a:t>
            </a:r>
          </a:p>
        </p:txBody>
      </p:sp>
    </p:spTree>
    <p:extLst>
      <p:ext uri="{BB962C8B-B14F-4D97-AF65-F5344CB8AC3E}">
        <p14:creationId xmlns:p14="http://schemas.microsoft.com/office/powerpoint/2010/main" val="2017678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320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7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pSp>
        <p:nvGrpSpPr>
          <p:cNvPr id="3" name="Group 2"/>
          <p:cNvGrpSpPr/>
          <p:nvPr userDrawn="1"/>
        </p:nvGrpSpPr>
        <p:grpSpPr>
          <a:xfrm>
            <a:off x="0" y="12005"/>
            <a:ext cx="9144000" cy="5131495"/>
            <a:chOff x="0" y="-24063"/>
            <a:chExt cx="9144000" cy="5167563"/>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24063"/>
              <a:ext cx="9144000" cy="5167563"/>
            </a:xfrm>
            <a:prstGeom prst="rect">
              <a:avLst/>
            </a:prstGeom>
          </p:spPr>
        </p:pic>
        <p:sp>
          <p:nvSpPr>
            <p:cNvPr id="6" name="Rectangle 5"/>
            <p:cNvSpPr/>
            <p:nvPr/>
          </p:nvSpPr>
          <p:spPr>
            <a:xfrm>
              <a:off x="0" y="2380"/>
              <a:ext cx="9135540" cy="5138742"/>
            </a:xfrm>
            <a:prstGeom prst="rect">
              <a:avLst/>
            </a:prstGeom>
            <a:solidFill>
              <a:schemeClr val="bg1">
                <a:alpha val="4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4066" tIns="456777" rIns="274066" rtlCol="0" anchor="t"/>
            <a:lstStyle/>
            <a:p>
              <a:pPr marL="285493" indent="-285493">
                <a:spcAft>
                  <a:spcPts val="599"/>
                </a:spcAft>
                <a:buFont typeface="Arial"/>
                <a:buChar char="•"/>
              </a:pPr>
              <a:endParaRPr lang="en-US" sz="1399" dirty="0">
                <a:solidFill>
                  <a:schemeClr val="bg1"/>
                </a:solidFill>
              </a:endParaRPr>
            </a:p>
          </p:txBody>
        </p:sp>
      </p:grpSp>
      <p:sp>
        <p:nvSpPr>
          <p:cNvPr id="4" name="Title 1"/>
          <p:cNvSpPr>
            <a:spLocks noGrp="1"/>
          </p:cNvSpPr>
          <p:nvPr>
            <p:ph type="title"/>
          </p:nvPr>
        </p:nvSpPr>
        <p:spPr bwMode="gray">
          <a:xfrm>
            <a:off x="152400" y="133350"/>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dirty="0"/>
              <a:t>Click to edit Master title style</a:t>
            </a:r>
          </a:p>
        </p:txBody>
      </p:sp>
    </p:spTree>
    <p:extLst>
      <p:ext uri="{BB962C8B-B14F-4D97-AF65-F5344CB8AC3E}">
        <p14:creationId xmlns:p14="http://schemas.microsoft.com/office/powerpoint/2010/main" val="12505159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858878A-9E38-4169-BF4B-99DB3409A680}" type="datetimeFigureOut">
              <a:rPr lang="en-US" smtClean="0"/>
              <a:t>6/28/18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E800FE-067C-4615-A3D3-C1218FD89633}" type="slidenum">
              <a:rPr lang="en-US" smtClean="0"/>
              <a:t>‹#›</a:t>
            </a:fld>
            <a:endParaRPr lang="en-US"/>
          </a:p>
        </p:txBody>
      </p:sp>
    </p:spTree>
    <p:extLst>
      <p:ext uri="{BB962C8B-B14F-4D97-AF65-F5344CB8AC3E}">
        <p14:creationId xmlns:p14="http://schemas.microsoft.com/office/powerpoint/2010/main" val="1367892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5_Title Only">
    <p:spTree>
      <p:nvGrpSpPr>
        <p:cNvPr id="1" name=""/>
        <p:cNvGrpSpPr/>
        <p:nvPr/>
      </p:nvGrpSpPr>
      <p:grpSpPr>
        <a:xfrm>
          <a:off x="0" y="0"/>
          <a:ext cx="0" cy="0"/>
          <a:chOff x="0" y="0"/>
          <a:chExt cx="0" cy="0"/>
        </a:xfrm>
      </p:grpSpPr>
      <p:grpSp>
        <p:nvGrpSpPr>
          <p:cNvPr id="2" name="Group 1"/>
          <p:cNvGrpSpPr/>
          <p:nvPr userDrawn="1"/>
        </p:nvGrpSpPr>
        <p:grpSpPr>
          <a:xfrm>
            <a:off x="0" y="12005"/>
            <a:ext cx="9144000" cy="5131495"/>
            <a:chOff x="0" y="-24063"/>
            <a:chExt cx="9144000" cy="5167563"/>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24063"/>
              <a:ext cx="9144000" cy="5167563"/>
            </a:xfrm>
            <a:prstGeom prst="rect">
              <a:avLst/>
            </a:prstGeom>
          </p:spPr>
        </p:pic>
        <p:sp>
          <p:nvSpPr>
            <p:cNvPr id="4" name="Rectangle 3"/>
            <p:cNvSpPr/>
            <p:nvPr/>
          </p:nvSpPr>
          <p:spPr>
            <a:xfrm>
              <a:off x="0" y="2380"/>
              <a:ext cx="9135540" cy="5138742"/>
            </a:xfrm>
            <a:prstGeom prst="rect">
              <a:avLst/>
            </a:prstGeom>
            <a:solidFill>
              <a:schemeClr val="bg1">
                <a:alpha val="4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4066" tIns="456777" rIns="274066" rtlCol="0" anchor="t"/>
            <a:lstStyle/>
            <a:p>
              <a:pPr marL="285493" indent="-285493">
                <a:spcAft>
                  <a:spcPts val="599"/>
                </a:spcAft>
                <a:buFont typeface="Arial"/>
                <a:buChar char="•"/>
              </a:pPr>
              <a:endParaRPr lang="en-US" sz="1399" dirty="0">
                <a:solidFill>
                  <a:schemeClr val="bg1"/>
                </a:solidFill>
              </a:endParaRPr>
            </a:p>
          </p:txBody>
        </p:sp>
      </p:grpSp>
    </p:spTree>
    <p:extLst>
      <p:ext uri="{BB962C8B-B14F-4D97-AF65-F5344CB8AC3E}">
        <p14:creationId xmlns:p14="http://schemas.microsoft.com/office/powerpoint/2010/main" val="3374970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1">
                  <a:lumMod val="50000"/>
                  <a:lumOff val="50000"/>
                </a:schemeClr>
              </a:buClr>
              <a:defRPr sz="2400">
                <a:solidFill>
                  <a:schemeClr val="bg2"/>
                </a:solidFill>
                <a:latin typeface="Franklin Gothic Book"/>
                <a:cs typeface="Franklin Gothic Book"/>
              </a:defRPr>
            </a:lvl1pPr>
            <a:lvl2pPr>
              <a:spcBef>
                <a:spcPts val="300"/>
              </a:spcBef>
              <a:buClr>
                <a:schemeClr val="tx1">
                  <a:lumMod val="50000"/>
                  <a:lumOff val="50000"/>
                </a:schemeClr>
              </a:buClr>
              <a:defRPr sz="2000">
                <a:solidFill>
                  <a:schemeClr val="bg2"/>
                </a:solidFill>
                <a:latin typeface="Franklin Gothic Book"/>
                <a:cs typeface="Franklin Gothic Book"/>
              </a:defRPr>
            </a:lvl2pPr>
            <a:lvl3pPr marL="1084263" indent="-169863">
              <a:spcBef>
                <a:spcPts val="300"/>
              </a:spcBef>
              <a:buClr>
                <a:schemeClr val="tx1">
                  <a:lumMod val="50000"/>
                  <a:lumOff val="50000"/>
                </a:schemeClr>
              </a:buClr>
              <a:defRPr sz="1600">
                <a:solidFill>
                  <a:schemeClr val="bg2"/>
                </a:solidFill>
                <a:latin typeface="Franklin Gothic Book"/>
                <a:cs typeface="Franklin Gothic Book"/>
              </a:defRPr>
            </a:lvl3pPr>
            <a:lvl4pPr marL="1430338" indent="-168275">
              <a:spcBef>
                <a:spcPts val="300"/>
              </a:spcBef>
              <a:buClr>
                <a:schemeClr val="tx1">
                  <a:lumMod val="50000"/>
                  <a:lumOff val="50000"/>
                </a:schemeClr>
              </a:buClr>
              <a:defRPr sz="1200">
                <a:solidFill>
                  <a:schemeClr val="bg2"/>
                </a:solidFill>
                <a:latin typeface="Franklin Gothic Book"/>
                <a:cs typeface="Franklin Gothic Book"/>
              </a:defRPr>
            </a:lvl4pPr>
            <a:lvl5pPr marL="1770063" indent="-169863">
              <a:spcBef>
                <a:spcPts val="300"/>
              </a:spcBef>
              <a:buClr>
                <a:schemeClr val="tx1">
                  <a:lumMod val="50000"/>
                  <a:lumOff val="50000"/>
                </a:schemeClr>
              </a:buClr>
              <a:buFont typeface="Arial"/>
              <a:buChar char="•"/>
              <a:defRPr sz="1100">
                <a:solidFill>
                  <a:schemeClr val="bg2"/>
                </a:solidFill>
                <a:latin typeface="Franklin Gothic Book"/>
                <a:cs typeface="Franklin Gothic Book"/>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none" baseline="0">
                <a:solidFill>
                  <a:schemeClr val="tx2"/>
                </a:solidFill>
                <a:latin typeface="Franklin Gothic Book"/>
                <a:cs typeface="Franklin Gothic Book"/>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3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Franklin Gothic Book"/>
                <a:cs typeface="Franklin Gothic Book"/>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621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Franklin Gothic Book"/>
                <a:cs typeface="Franklin Gothic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Franklin Gothic Book"/>
                <a:cs typeface="Franklin Gothic Book"/>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354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latin typeface="Franklin Gothic Book"/>
                <a:cs typeface="Franklin Gothic Book"/>
              </a:defRPr>
            </a:lvl1pPr>
            <a:lvl2pPr>
              <a:spcBef>
                <a:spcPts val="300"/>
              </a:spcBef>
              <a:buClr>
                <a:schemeClr val="tx2"/>
              </a:buClr>
              <a:defRPr sz="2000">
                <a:solidFill>
                  <a:srgbClr val="717074"/>
                </a:solidFill>
                <a:latin typeface="Franklin Gothic Book"/>
                <a:cs typeface="Franklin Gothic Book"/>
              </a:defRPr>
            </a:lvl2pPr>
            <a:lvl3pPr marL="1084263" indent="-169863">
              <a:spcBef>
                <a:spcPts val="300"/>
              </a:spcBef>
              <a:buClr>
                <a:schemeClr val="tx2"/>
              </a:buClr>
              <a:defRPr sz="1600">
                <a:solidFill>
                  <a:srgbClr val="717074"/>
                </a:solidFill>
                <a:latin typeface="Franklin Gothic Book"/>
                <a:cs typeface="Franklin Gothic Book"/>
              </a:defRPr>
            </a:lvl3pPr>
            <a:lvl4pPr marL="1430338" indent="-168275">
              <a:spcBef>
                <a:spcPts val="300"/>
              </a:spcBef>
              <a:buClr>
                <a:schemeClr val="tx2"/>
              </a:buClr>
              <a:defRPr sz="1200">
                <a:solidFill>
                  <a:srgbClr val="717074"/>
                </a:solidFill>
                <a:latin typeface="Franklin Gothic Book"/>
                <a:cs typeface="Franklin Gothic Book"/>
              </a:defRPr>
            </a:lvl4pPr>
            <a:lvl5pPr marL="1770063" indent="-169863">
              <a:spcBef>
                <a:spcPts val="300"/>
              </a:spcBef>
              <a:buClr>
                <a:schemeClr val="tx2"/>
              </a:buClr>
              <a:buFont typeface="Arial"/>
              <a:buChar char="•"/>
              <a:defRPr sz="1100">
                <a:solidFill>
                  <a:srgbClr val="717074"/>
                </a:solidFill>
                <a:latin typeface="Franklin Gothic Book"/>
                <a:cs typeface="Franklin Gothic Book"/>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Franklin Gothic Book"/>
                <a:cs typeface="Franklin Gothic Book"/>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Franklin Gothic Book"/>
                <a:cs typeface="Franklin Gothic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1641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717074"/>
                </a:solidFill>
                <a:latin typeface="Franklin Gothic Book"/>
                <a:cs typeface="Franklin Gothic Book"/>
              </a:defRPr>
            </a:lvl1pPr>
            <a:lvl2pPr>
              <a:spcBef>
                <a:spcPts val="300"/>
              </a:spcBef>
              <a:buClr>
                <a:schemeClr val="tx2"/>
              </a:buClr>
              <a:defRPr sz="2000">
                <a:solidFill>
                  <a:srgbClr val="717074"/>
                </a:solidFill>
                <a:latin typeface="Franklin Gothic Book"/>
                <a:cs typeface="Franklin Gothic Book"/>
              </a:defRPr>
            </a:lvl2pPr>
            <a:lvl3pPr marL="1084263" indent="-169863">
              <a:spcBef>
                <a:spcPts val="300"/>
              </a:spcBef>
              <a:buClr>
                <a:schemeClr val="tx2"/>
              </a:buClr>
              <a:defRPr sz="1600">
                <a:solidFill>
                  <a:srgbClr val="717074"/>
                </a:solidFill>
                <a:latin typeface="Franklin Gothic Book"/>
                <a:cs typeface="Franklin Gothic Book"/>
              </a:defRPr>
            </a:lvl3pPr>
            <a:lvl4pPr marL="1430338" indent="-168275">
              <a:spcBef>
                <a:spcPts val="300"/>
              </a:spcBef>
              <a:buClr>
                <a:schemeClr val="tx2"/>
              </a:buClr>
              <a:defRPr sz="1200">
                <a:solidFill>
                  <a:srgbClr val="717074"/>
                </a:solidFill>
                <a:latin typeface="Franklin Gothic Book"/>
                <a:cs typeface="Franklin Gothic Book"/>
              </a:defRPr>
            </a:lvl4pPr>
            <a:lvl5pPr marL="1770063" indent="-169863">
              <a:spcBef>
                <a:spcPts val="300"/>
              </a:spcBef>
              <a:buClr>
                <a:schemeClr val="tx2"/>
              </a:buClr>
              <a:buFont typeface="Arial"/>
              <a:buChar char="•"/>
              <a:defRPr sz="1100">
                <a:solidFill>
                  <a:srgbClr val="717074"/>
                </a:solidFill>
                <a:latin typeface="Franklin Gothic Book"/>
                <a:cs typeface="Franklin Gothic Book"/>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Franklin Gothic Book"/>
                <a:cs typeface="Franklin Gothic Book"/>
              </a:defRPr>
            </a:lvl1pPr>
          </a:lstStyle>
          <a:p>
            <a:r>
              <a:rPr lang="en-US" dirty="0" smtClean="0"/>
              <a:t>CLICK TO EDIT MASTER TITLE STYLE</a:t>
            </a:r>
            <a:endParaRPr lang="en-US" dirty="0"/>
          </a:p>
        </p:txBody>
      </p:sp>
    </p:spTree>
    <p:extLst>
      <p:ext uri="{BB962C8B-B14F-4D97-AF65-F5344CB8AC3E}">
        <p14:creationId xmlns:p14="http://schemas.microsoft.com/office/powerpoint/2010/main" val="61586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8535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3895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8" r:id="rId11"/>
    <p:sldLayoutId id="2147483794" r:id="rId12"/>
    <p:sldLayoutId id="2147483795" r:id="rId13"/>
    <p:sldLayoutId id="2147483765" r:id="rId14"/>
    <p:sldLayoutId id="2147483763" r:id="rId15"/>
    <p:sldLayoutId id="2147483764" r:id="rId16"/>
    <p:sldLayoutId id="2147483766" r:id="rId17"/>
    <p:sldLayoutId id="2147483767" r:id="rId18"/>
    <p:sldLayoutId id="2147483768" r:id="rId19"/>
    <p:sldLayoutId id="2147483817" r:id="rId20"/>
    <p:sldLayoutId id="2147483829" r:id="rId21"/>
    <p:sldLayoutId id="2147483827" r:id="rId22"/>
    <p:sldLayoutId id="2147483838" r:id="rId23"/>
    <p:sldLayoutId id="2147483828" r:id="rId24"/>
    <p:sldLayoutId id="2147483863" r:id="rId25"/>
    <p:sldLayoutId id="2147483839" r:id="rId26"/>
    <p:sldLayoutId id="2147483844" r:id="rId27"/>
    <p:sldLayoutId id="2147483878" r:id="rId28"/>
    <p:sldLayoutId id="2147483879" r:id="rId29"/>
    <p:sldLayoutId id="2147483880" r:id="rId30"/>
    <p:sldLayoutId id="2147483882" r:id="rId31"/>
    <p:sldLayoutId id="2147483909" r:id="rId3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png"/><Relationship Id="rId3" Type="http://schemas.openxmlformats.org/officeDocument/2006/relationships/image" Target="../media/image21.tiff"/></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jpeg"/><Relationship Id="rId14" Type="http://schemas.openxmlformats.org/officeDocument/2006/relationships/image" Target="../media/image63.png"/><Relationship Id="rId15" Type="http://schemas.openxmlformats.org/officeDocument/2006/relationships/image" Target="../media/image64.png"/><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52.em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65.png"/></Relationships>
</file>

<file path=ppt/slides/_rels/slide15.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61.png"/><Relationship Id="rId13" Type="http://schemas.openxmlformats.org/officeDocument/2006/relationships/image" Target="../media/image75.png"/><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66.tiff"/><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4.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emf"/><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4.png"/><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5.em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png"/><Relationship Id="rId7" Type="http://schemas.openxmlformats.org/officeDocument/2006/relationships/image" Target="../media/image30.tiff"/><Relationship Id="rId8" Type="http://schemas.openxmlformats.org/officeDocument/2006/relationships/image" Target="../media/image31.tiff"/><Relationship Id="rId9" Type="http://schemas.openxmlformats.org/officeDocument/2006/relationships/image" Target="../media/image32.tiff"/><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0.xml"/><Relationship Id="rId2"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l="-34211"/>
          <a:stretch/>
        </p:blipFill>
        <p:spPr>
          <a:xfrm>
            <a:off x="-12032" y="-1"/>
            <a:ext cx="9141786" cy="5121407"/>
          </a:xfrm>
          <a:prstGeom prst="rect">
            <a:avLst/>
          </a:prstGeom>
        </p:spPr>
      </p:pic>
      <p:sp>
        <p:nvSpPr>
          <p:cNvPr id="12" name="Rectangle 11"/>
          <p:cNvSpPr/>
          <p:nvPr/>
        </p:nvSpPr>
        <p:spPr>
          <a:xfrm>
            <a:off x="-12033" y="0"/>
            <a:ext cx="9156033" cy="5043535"/>
          </a:xfrm>
          <a:prstGeom prst="rect">
            <a:avLst/>
          </a:prstGeom>
          <a:gradFill>
            <a:gsLst>
              <a:gs pos="2600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0800000">
            <a:off x="4457701" y="-68249"/>
            <a:ext cx="4686299" cy="5043535"/>
          </a:xfrm>
          <a:prstGeom prst="rect">
            <a:avLst/>
          </a:prstGeom>
          <a:gradFill>
            <a:gsLst>
              <a:gs pos="2000">
                <a:schemeClr val="bg1"/>
              </a:gs>
              <a:gs pos="64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 name="Rectangle 1"/>
          <p:cNvSpPr/>
          <p:nvPr/>
        </p:nvSpPr>
        <p:spPr>
          <a:xfrm>
            <a:off x="0" y="5019472"/>
            <a:ext cx="9144000" cy="124028"/>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2"/>
          <p:cNvSpPr txBox="1">
            <a:spLocks/>
          </p:cNvSpPr>
          <p:nvPr/>
        </p:nvSpPr>
        <p:spPr>
          <a:xfrm>
            <a:off x="307823" y="2647950"/>
            <a:ext cx="4390806" cy="598362"/>
          </a:xfrm>
          <a:prstGeom prst="rect">
            <a:avLst/>
          </a:prstGeom>
        </p:spPr>
        <p:txBody>
          <a:bodyPr anchor="b"/>
          <a:lstStyle>
            <a:lvl1pPr algn="ctr" defTabSz="457200" rtl="0" eaLnBrk="1" latinLnBrk="0" hangingPunct="1">
              <a:spcBef>
                <a:spcPct val="0"/>
              </a:spcBef>
              <a:buNone/>
              <a:defRPr sz="4500" kern="1200">
                <a:solidFill>
                  <a:schemeClr val="tx1"/>
                </a:solidFill>
                <a:latin typeface="+mj-lt"/>
                <a:ea typeface="+mj-ea"/>
                <a:cs typeface="+mj-cs"/>
              </a:defRPr>
            </a:lvl1pPr>
          </a:lstStyle>
          <a:p>
            <a:pPr algn="l"/>
            <a:r>
              <a:rPr lang="en-US" sz="4000" dirty="0">
                <a:solidFill>
                  <a:srgbClr val="3A4D59"/>
                </a:solidFill>
                <a:latin typeface="Helvetica Light" charset="0"/>
                <a:ea typeface="Helvetica Light" charset="0"/>
                <a:cs typeface="Helvetica Light" charset="0"/>
              </a:rPr>
              <a:t>Axway </a:t>
            </a:r>
            <a:r>
              <a:rPr lang="en-US" sz="4000" dirty="0" smtClean="0">
                <a:solidFill>
                  <a:srgbClr val="3A4D59"/>
                </a:solidFill>
                <a:latin typeface="Helvetica Light" charset="0"/>
                <a:ea typeface="Helvetica Light" charset="0"/>
                <a:cs typeface="Helvetica Light" charset="0"/>
              </a:rPr>
              <a:t>EFSS</a:t>
            </a:r>
            <a:r>
              <a:rPr lang="en-US" sz="4000" dirty="0">
                <a:solidFill>
                  <a:srgbClr val="3A4D59"/>
                </a:solidFill>
                <a:latin typeface="Helvetica Light" charset="0"/>
                <a:ea typeface="Helvetica Light" charset="0"/>
                <a:cs typeface="Helvetica Light" charset="0"/>
              </a:rPr>
              <a:t/>
            </a:r>
            <a:br>
              <a:rPr lang="en-US" sz="4000" dirty="0">
                <a:solidFill>
                  <a:srgbClr val="3A4D59"/>
                </a:solidFill>
                <a:latin typeface="Helvetica Light" charset="0"/>
                <a:ea typeface="Helvetica Light" charset="0"/>
                <a:cs typeface="Helvetica Light" charset="0"/>
              </a:rPr>
            </a:br>
            <a:r>
              <a:rPr lang="en-US" sz="4000" dirty="0">
                <a:solidFill>
                  <a:srgbClr val="3A4D59"/>
                </a:solidFill>
                <a:latin typeface="Helvetica Light" charset="0"/>
                <a:ea typeface="Helvetica Light" charset="0"/>
                <a:cs typeface="Helvetica Light" charset="0"/>
              </a:rPr>
              <a:t>Overview</a:t>
            </a:r>
            <a:endParaRPr lang="en-US" dirty="0">
              <a:solidFill>
                <a:srgbClr val="3A4D59"/>
              </a:solidFill>
              <a:latin typeface="Helvetica Light" charset="0"/>
              <a:ea typeface="Helvetica Light" charset="0"/>
              <a:cs typeface="Helvetica Light" charset="0"/>
            </a:endParaRPr>
          </a:p>
        </p:txBody>
      </p:sp>
      <p:pic>
        <p:nvPicPr>
          <p:cNvPr id="4" name="Picture 3"/>
          <p:cNvPicPr>
            <a:picLocks noChangeAspect="1"/>
          </p:cNvPicPr>
          <p:nvPr/>
        </p:nvPicPr>
        <p:blipFill>
          <a:blip r:embed="rId3"/>
          <a:stretch>
            <a:fillRect/>
          </a:stretch>
        </p:blipFill>
        <p:spPr>
          <a:xfrm>
            <a:off x="365626" y="3940932"/>
            <a:ext cx="2943058" cy="760407"/>
          </a:xfrm>
          <a:prstGeom prst="rect">
            <a:avLst/>
          </a:prstGeom>
        </p:spPr>
      </p:pic>
    </p:spTree>
    <p:extLst>
      <p:ext uri="{BB962C8B-B14F-4D97-AF65-F5344CB8AC3E}">
        <p14:creationId xmlns:p14="http://schemas.microsoft.com/office/powerpoint/2010/main" val="1361008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File Browser</a:t>
            </a:r>
            <a:endParaRPr lang="en-US" dirty="0"/>
          </a:p>
        </p:txBody>
      </p:sp>
      <p:sp>
        <p:nvSpPr>
          <p:cNvPr id="20" name="Rectangle 19"/>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p:nvSpPr>
        <p:spPr>
          <a:xfrm>
            <a:off x="860422" y="4687540"/>
            <a:ext cx="3581400" cy="276999"/>
          </a:xfrm>
          <a:prstGeom prst="rect">
            <a:avLst/>
          </a:prstGeom>
        </p:spPr>
        <p:txBody>
          <a:bodyPr wrap="square">
            <a:spAutoFit/>
          </a:bodyPr>
          <a:lstStyle/>
          <a:p>
            <a:r>
              <a:rPr lang="en-US" sz="1200" dirty="0" smtClean="0">
                <a:solidFill>
                  <a:schemeClr val="tx2"/>
                </a:solidFill>
              </a:rPr>
              <a:t>https</a:t>
            </a:r>
            <a:r>
              <a:rPr lang="en-US" sz="1200" dirty="0">
                <a:solidFill>
                  <a:schemeClr val="tx2"/>
                </a:solidFill>
              </a:rPr>
              <a:t>://</a:t>
            </a:r>
            <a:r>
              <a:rPr lang="en-US" sz="1200" dirty="0" err="1" smtClean="0">
                <a:solidFill>
                  <a:schemeClr val="tx2"/>
                </a:solidFill>
              </a:rPr>
              <a:t>my.syncplicity.com</a:t>
            </a:r>
            <a:r>
              <a:rPr lang="en-US" sz="1200" dirty="0" smtClean="0">
                <a:solidFill>
                  <a:schemeClr val="tx2"/>
                </a:solidFill>
              </a:rPr>
              <a:t>/files</a:t>
            </a:r>
            <a:endParaRPr lang="en-US" sz="1200" dirty="0">
              <a:solidFill>
                <a:schemeClr val="tx1">
                  <a:lumMod val="65000"/>
                  <a:lumOff val="35000"/>
                </a:schemeClr>
              </a:solidFill>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1780" y="875911"/>
            <a:ext cx="6223474" cy="3729574"/>
          </a:xfrm>
          <a:prstGeom prst="rect">
            <a:avLst/>
          </a:prstGeom>
          <a:ln>
            <a:solidFill>
              <a:schemeClr val="tx2"/>
            </a:solidFill>
          </a:ln>
          <a:effectLst>
            <a:outerShdw blurRad="50800" dist="76200" dir="2700000" algn="tl" rotWithShape="0">
              <a:prstClr val="black">
                <a:alpha val="40000"/>
              </a:prstClr>
            </a:outerShdw>
          </a:effectLst>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6515" y="3001202"/>
            <a:ext cx="4621236" cy="912837"/>
          </a:xfrm>
          <a:prstGeom prst="rect">
            <a:avLst/>
          </a:prstGeom>
          <a:ln>
            <a:solidFill>
              <a:schemeClr val="tx2"/>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688233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Client</a:t>
            </a:r>
            <a:endParaRPr lang="en-US" dirty="0"/>
          </a:p>
        </p:txBody>
      </p:sp>
      <p:sp>
        <p:nvSpPr>
          <p:cNvPr id="20" name="Rectangle 19"/>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1936495" y="1221790"/>
            <a:ext cx="2738390" cy="3693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nl-BE" dirty="0">
                <a:solidFill>
                  <a:schemeClr val="tx2"/>
                </a:solidFill>
              </a:rPr>
              <a:t>iPad</a:t>
            </a:r>
            <a:endParaRPr lang="en-US" dirty="0" err="1">
              <a:solidFill>
                <a:schemeClr val="tx2"/>
              </a:solidFill>
            </a:endParaRPr>
          </a:p>
        </p:txBody>
      </p:sp>
      <p:sp>
        <p:nvSpPr>
          <p:cNvPr id="15" name="TextBox 14"/>
          <p:cNvSpPr txBox="1"/>
          <p:nvPr/>
        </p:nvSpPr>
        <p:spPr>
          <a:xfrm>
            <a:off x="5079429" y="1221790"/>
            <a:ext cx="1140260" cy="3693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nl-BE" dirty="0">
                <a:solidFill>
                  <a:schemeClr val="tx2"/>
                </a:solidFill>
              </a:rPr>
              <a:t>iPhone</a:t>
            </a:r>
            <a:endParaRPr lang="en-US" dirty="0" err="1">
              <a:solidFill>
                <a:schemeClr val="tx2"/>
              </a:solidFill>
            </a:endParaRPr>
          </a:p>
        </p:txBody>
      </p:sp>
      <p:sp>
        <p:nvSpPr>
          <p:cNvPr id="16" name="TextBox 15"/>
          <p:cNvSpPr txBox="1"/>
          <p:nvPr/>
        </p:nvSpPr>
        <p:spPr>
          <a:xfrm>
            <a:off x="6613698" y="1221790"/>
            <a:ext cx="1196362" cy="3693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nl-BE" dirty="0">
                <a:solidFill>
                  <a:schemeClr val="tx2"/>
                </a:solidFill>
              </a:rPr>
              <a:t>Android</a:t>
            </a:r>
            <a:endParaRPr lang="en-US" dirty="0" err="1">
              <a:solidFill>
                <a:schemeClr val="tx2"/>
              </a:solidFill>
            </a:endParaRPr>
          </a:p>
        </p:txBody>
      </p:sp>
      <p:pic>
        <p:nvPicPr>
          <p:cNvPr id="18" name="Picture 2" descr="https://syncplicity.zendesk.com/hc/en-us/article_attachments/200514904/Carousel-Retin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36495" y="1527024"/>
            <a:ext cx="2743656" cy="2057742"/>
          </a:xfrm>
          <a:prstGeom prst="rect">
            <a:avLst/>
          </a:prstGeom>
          <a:noFill/>
          <a:effectLst>
            <a:outerShdw blurRad="63500" sx="102000" sy="102000" algn="ctr" rotWithShape="0">
              <a:prstClr val="black">
                <a:alpha val="40000"/>
              </a:prstClr>
            </a:outerShdw>
            <a:reflection blurRad="6350" stA="50000" endA="275" endPos="17000" dist="2159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4162" y="1565124"/>
            <a:ext cx="1145526" cy="2022568"/>
          </a:xfrm>
          <a:prstGeom prst="rect">
            <a:avLst/>
          </a:prstGeom>
          <a:effectLst>
            <a:outerShdw blurRad="63500" sx="102000" sy="102000" algn="ctr" rotWithShape="0">
              <a:prstClr val="black">
                <a:alpha val="40000"/>
              </a:prstClr>
            </a:outerShdw>
            <a:reflection blurRad="6350" stA="50000" endA="275" endPos="17000" dist="215900" dir="5400000" sy="-100000" algn="bl" rotWithShape="0"/>
          </a:effectLst>
        </p:spPr>
      </p:pic>
      <p:pic>
        <p:nvPicPr>
          <p:cNvPr id="21" name="Picture 4" descr="https://syncplicity.zendesk.com/hc/en-us/article_attachments/200478934/Android_Intr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13698" y="1527024"/>
            <a:ext cx="1196362" cy="2057742"/>
          </a:xfrm>
          <a:prstGeom prst="rect">
            <a:avLst/>
          </a:prstGeom>
          <a:noFill/>
          <a:effectLst>
            <a:outerShdw blurRad="63500" sx="102000" sy="102000" algn="ctr" rotWithShape="0">
              <a:prstClr val="black">
                <a:alpha val="40000"/>
              </a:prstClr>
            </a:outerShdw>
            <a:reflection blurRad="6350" stA="50000" endA="275" endPos="17000" dist="2159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0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06303BFA-198F-4DB4-8400-4324889DF774}"/>
              </a:ext>
            </a:extLst>
          </p:cNvPr>
          <p:cNvSpPr>
            <a:spLocks noGrp="1"/>
          </p:cNvSpPr>
          <p:nvPr>
            <p:ph type="title"/>
          </p:nvPr>
        </p:nvSpPr>
        <p:spPr>
          <a:xfrm>
            <a:off x="624264" y="721837"/>
            <a:ext cx="4983160" cy="1836114"/>
          </a:xfrm>
        </p:spPr>
        <p:txBody>
          <a:bodyPr/>
          <a:lstStyle/>
          <a:p>
            <a:r>
              <a:rPr lang="en-US" dirty="0" smtClean="0"/>
              <a:t>Syncplicity </a:t>
            </a:r>
            <a:r>
              <a:rPr lang="mr-IN" dirty="0" smtClean="0"/>
              <a:t>–</a:t>
            </a:r>
            <a:r>
              <a:rPr lang="en-US" dirty="0"/>
              <a:t> </a:t>
            </a:r>
            <a:r>
              <a:rPr lang="en-US" dirty="0" smtClean="0"/>
              <a:t>Behind the Scenes</a:t>
            </a:r>
            <a:endParaRPr lang="en-US" dirty="0"/>
          </a:p>
        </p:txBody>
      </p:sp>
      <p:sp>
        <p:nvSpPr>
          <p:cNvPr id="6" name="Rectangle 5">
            <a:extLst>
              <a:ext uri="{FF2B5EF4-FFF2-40B4-BE49-F238E27FC236}">
                <a16:creationId xmlns:a16="http://schemas.microsoft.com/office/drawing/2014/main" xmlns="" id="{047B5F27-C20A-4E37-A5E9-06A7E4B729B4}"/>
              </a:ext>
            </a:extLst>
          </p:cNvPr>
          <p:cNvSpPr/>
          <p:nvPr/>
        </p:nvSpPr>
        <p:spPr>
          <a:xfrm>
            <a:off x="624265" y="3562350"/>
            <a:ext cx="2118935" cy="609600"/>
          </a:xfrm>
          <a:prstGeom prst="rect">
            <a:avLst/>
          </a:prstGeom>
          <a:solidFill>
            <a:srgbClr val="FFFFFF"/>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910" y="4156267"/>
            <a:ext cx="1953316" cy="415548"/>
          </a:xfrm>
          <a:prstGeom prst="rect">
            <a:avLst/>
          </a:prstGeom>
        </p:spPr>
      </p:pic>
    </p:spTree>
    <p:extLst>
      <p:ext uri="{BB962C8B-B14F-4D97-AF65-F5344CB8AC3E}">
        <p14:creationId xmlns:p14="http://schemas.microsoft.com/office/powerpoint/2010/main" val="415919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3" cstate="screen">
            <a:extLst>
              <a:ext uri="{28A0092B-C50C-407E-A947-70E740481C1C}">
                <a14:useLocalDpi xmlns:a14="http://schemas.microsoft.com/office/drawing/2010/main"/>
              </a:ext>
            </a:extLst>
          </a:blip>
          <a:srcRect l="10982" t="20463" r="11612" b="3859"/>
          <a:stretch/>
        </p:blipFill>
        <p:spPr>
          <a:xfrm>
            <a:off x="0" y="0"/>
            <a:ext cx="9144000" cy="5143500"/>
          </a:xfrm>
          <a:prstGeom prst="rect">
            <a:avLst/>
          </a:prstGeom>
        </p:spPr>
      </p:pic>
      <p:grpSp>
        <p:nvGrpSpPr>
          <p:cNvPr id="52" name="Group 87"/>
          <p:cNvGrpSpPr/>
          <p:nvPr/>
        </p:nvGrpSpPr>
        <p:grpSpPr>
          <a:xfrm>
            <a:off x="301826" y="3550611"/>
            <a:ext cx="8540353" cy="384048"/>
            <a:chOff x="301824" y="3197524"/>
            <a:chExt cx="8540353" cy="384048"/>
          </a:xfrm>
        </p:grpSpPr>
        <p:sp>
          <p:nvSpPr>
            <p:cNvPr id="82" name="Rectangle 81"/>
            <p:cNvSpPr/>
            <p:nvPr/>
          </p:nvSpPr>
          <p:spPr>
            <a:xfrm>
              <a:off x="301824" y="3197524"/>
              <a:ext cx="8540353" cy="38404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a:cs typeface="Helvetica"/>
              </a:endParaRPr>
            </a:p>
          </p:txBody>
        </p:sp>
        <p:sp>
          <p:nvSpPr>
            <p:cNvPr id="83" name="Rectangle 82"/>
            <p:cNvSpPr/>
            <p:nvPr/>
          </p:nvSpPr>
          <p:spPr>
            <a:xfrm>
              <a:off x="4343031" y="3261355"/>
              <a:ext cx="3962400" cy="253916"/>
            </a:xfrm>
            <a:prstGeom prst="rect">
              <a:avLst/>
            </a:prstGeom>
          </p:spPr>
          <p:txBody>
            <a:bodyPr wrap="square">
              <a:spAutoFit/>
            </a:bodyPr>
            <a:lstStyle/>
            <a:p>
              <a:pPr lvl="0" algn="ctr"/>
              <a:r>
                <a:rPr lang="en-US" sz="1050" dirty="0">
                  <a:solidFill>
                    <a:srgbClr val="FFFFFF"/>
                  </a:solidFill>
                  <a:latin typeface="Helvetica"/>
                  <a:cs typeface="Helvetica"/>
                </a:rPr>
                <a:t>Supported Storage Interfaces (NFS, S3, Atmos)</a:t>
              </a:r>
            </a:p>
          </p:txBody>
        </p:sp>
        <p:sp>
          <p:nvSpPr>
            <p:cNvPr id="86" name="Rectangle 85"/>
            <p:cNvSpPr/>
            <p:nvPr/>
          </p:nvSpPr>
          <p:spPr>
            <a:xfrm>
              <a:off x="429321" y="3234425"/>
              <a:ext cx="1799090" cy="307777"/>
            </a:xfrm>
            <a:prstGeom prst="rect">
              <a:avLst/>
            </a:prstGeom>
          </p:spPr>
          <p:txBody>
            <a:bodyPr wrap="none">
              <a:spAutoFit/>
            </a:bodyPr>
            <a:lstStyle/>
            <a:p>
              <a:pPr lvl="0" algn="ctr"/>
              <a:r>
                <a:rPr lang="en-US" sz="1400" dirty="0">
                  <a:solidFill>
                    <a:srgbClr val="FFFFFF"/>
                  </a:solidFill>
                  <a:latin typeface="Helvetica"/>
                  <a:cs typeface="Helvetica"/>
                </a:rPr>
                <a:t>STORAGEVAULTS</a:t>
              </a:r>
            </a:p>
          </p:txBody>
        </p:sp>
      </p:grpSp>
      <p:grpSp>
        <p:nvGrpSpPr>
          <p:cNvPr id="3" name="Group 2"/>
          <p:cNvGrpSpPr/>
          <p:nvPr/>
        </p:nvGrpSpPr>
        <p:grpSpPr>
          <a:xfrm>
            <a:off x="298202" y="3945606"/>
            <a:ext cx="8543977" cy="998106"/>
            <a:chOff x="298202" y="3631044"/>
            <a:chExt cx="8543977" cy="998106"/>
          </a:xfrm>
        </p:grpSpPr>
        <p:sp>
          <p:nvSpPr>
            <p:cNvPr id="54" name="Rectangle 53"/>
            <p:cNvSpPr/>
            <p:nvPr/>
          </p:nvSpPr>
          <p:spPr>
            <a:xfrm>
              <a:off x="301826" y="3631044"/>
              <a:ext cx="8530915" cy="74005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Helvetica"/>
                <a:cs typeface="Helvetica"/>
              </a:endParaRPr>
            </a:p>
          </p:txBody>
        </p:sp>
        <p:sp>
          <p:nvSpPr>
            <p:cNvPr id="56" name="TextBox 55"/>
            <p:cNvSpPr txBox="1"/>
            <p:nvPr/>
          </p:nvSpPr>
          <p:spPr>
            <a:xfrm>
              <a:off x="5410198" y="4352151"/>
              <a:ext cx="3422542" cy="276999"/>
            </a:xfrm>
            <a:prstGeom prst="rect">
              <a:avLst/>
            </a:prstGeom>
            <a:noFill/>
          </p:spPr>
          <p:txBody>
            <a:bodyPr wrap="square" rtlCol="0">
              <a:spAutoFit/>
            </a:bodyPr>
            <a:lstStyle/>
            <a:p>
              <a:pPr algn="ctr"/>
              <a:r>
                <a:rPr lang="en-US" sz="1200" b="1" dirty="0">
                  <a:solidFill>
                    <a:schemeClr val="tx2"/>
                  </a:solidFill>
                  <a:latin typeface="Helvetica"/>
                  <a:cs typeface="Helvetica"/>
                </a:rPr>
                <a:t>ON-PREMISE</a:t>
              </a:r>
            </a:p>
          </p:txBody>
        </p:sp>
        <p:sp>
          <p:nvSpPr>
            <p:cNvPr id="57" name="TextBox 56"/>
            <p:cNvSpPr txBox="1"/>
            <p:nvPr/>
          </p:nvSpPr>
          <p:spPr>
            <a:xfrm>
              <a:off x="298202" y="4352151"/>
              <a:ext cx="5102558" cy="276999"/>
            </a:xfrm>
            <a:prstGeom prst="rect">
              <a:avLst/>
            </a:prstGeom>
            <a:noFill/>
          </p:spPr>
          <p:txBody>
            <a:bodyPr wrap="square" rtlCol="0">
              <a:spAutoFit/>
            </a:bodyPr>
            <a:lstStyle/>
            <a:p>
              <a:pPr algn="ctr"/>
              <a:r>
                <a:rPr lang="en-US" sz="1200" b="1" dirty="0">
                  <a:solidFill>
                    <a:schemeClr val="bg2"/>
                  </a:solidFill>
                  <a:latin typeface="Helvetica"/>
                  <a:cs typeface="Helvetica"/>
                </a:rPr>
                <a:t>OFF-PREMISE</a:t>
              </a:r>
            </a:p>
          </p:txBody>
        </p:sp>
        <p:sp>
          <p:nvSpPr>
            <p:cNvPr id="59" name="TextBox 58"/>
            <p:cNvSpPr txBox="1"/>
            <p:nvPr/>
          </p:nvSpPr>
          <p:spPr>
            <a:xfrm>
              <a:off x="3018952" y="4034258"/>
              <a:ext cx="1129789" cy="246221"/>
            </a:xfrm>
            <a:prstGeom prst="rect">
              <a:avLst/>
            </a:prstGeom>
            <a:noFill/>
          </p:spPr>
          <p:txBody>
            <a:bodyPr wrap="square" lIns="0" tIns="0" rIns="0" bIns="0" rtlCol="0">
              <a:spAutoFit/>
            </a:bodyPr>
            <a:lstStyle/>
            <a:p>
              <a:pPr algn="ctr"/>
              <a:r>
                <a:rPr lang="en-US" sz="800" b="1" dirty="0">
                  <a:solidFill>
                    <a:srgbClr val="4D4D4D"/>
                  </a:solidFill>
                  <a:latin typeface="Helvetica"/>
                  <a:cs typeface="Helvetica"/>
                </a:rPr>
                <a:t>Service</a:t>
              </a:r>
              <a:br>
                <a:rPr lang="en-US" sz="800" b="1" dirty="0">
                  <a:solidFill>
                    <a:srgbClr val="4D4D4D"/>
                  </a:solidFill>
                  <a:latin typeface="Helvetica"/>
                  <a:cs typeface="Helvetica"/>
                </a:rPr>
              </a:br>
              <a:r>
                <a:rPr lang="en-US" sz="800" b="1" dirty="0">
                  <a:solidFill>
                    <a:srgbClr val="4D4D4D"/>
                  </a:solidFill>
                  <a:latin typeface="Helvetica"/>
                  <a:cs typeface="Helvetica"/>
                </a:rPr>
                <a:t>Provider</a:t>
              </a:r>
            </a:p>
          </p:txBody>
        </p:sp>
        <p:pic>
          <p:nvPicPr>
            <p:cNvPr id="60" name="Picture 59" descr="Cloud1-VMware-lg-300dp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9416" y="3709913"/>
              <a:ext cx="533400" cy="344742"/>
            </a:xfrm>
            <a:prstGeom prst="rect">
              <a:avLst/>
            </a:prstGeom>
            <a:noFill/>
            <a:ln>
              <a:noFill/>
            </a:ln>
          </p:spPr>
        </p:pic>
        <p:cxnSp>
          <p:nvCxnSpPr>
            <p:cNvPr id="71" name="Straight Connector 70"/>
            <p:cNvCxnSpPr/>
            <p:nvPr/>
          </p:nvCxnSpPr>
          <p:spPr>
            <a:xfrm>
              <a:off x="5419636" y="4357469"/>
              <a:ext cx="3422543" cy="321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01826" y="4360687"/>
              <a:ext cx="5108372" cy="522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143000" y="4029804"/>
            <a:ext cx="654025" cy="323165"/>
          </a:xfrm>
          <a:prstGeom prst="rect">
            <a:avLst/>
          </a:prstGeom>
          <a:noFill/>
        </p:spPr>
        <p:txBody>
          <a:bodyPr wrap="none" lIns="0" tIns="0" rIns="0" bIns="0" rtlCol="0">
            <a:spAutoFit/>
          </a:bodyPr>
          <a:lstStyle/>
          <a:p>
            <a:pPr algn="ctr"/>
            <a:r>
              <a:rPr lang="en-US" sz="1050" dirty="0" err="1">
                <a:solidFill>
                  <a:srgbClr val="4D4D4D"/>
                </a:solidFill>
                <a:latin typeface="Helvetica"/>
                <a:cs typeface="Helvetica"/>
              </a:rPr>
              <a:t>Syncplicity</a:t>
            </a:r>
            <a:endParaRPr lang="en-US" sz="1050" dirty="0">
              <a:solidFill>
                <a:srgbClr val="4D4D4D"/>
              </a:solidFill>
              <a:latin typeface="Helvetica"/>
              <a:cs typeface="Helvetica"/>
            </a:endParaRPr>
          </a:p>
          <a:p>
            <a:pPr algn="ctr"/>
            <a:r>
              <a:rPr lang="en-US" sz="1050" dirty="0">
                <a:solidFill>
                  <a:srgbClr val="4D4D4D"/>
                </a:solidFill>
                <a:latin typeface="Helvetica"/>
                <a:cs typeface="Helvetica"/>
              </a:rPr>
              <a:t>Cloud</a:t>
            </a:r>
          </a:p>
        </p:txBody>
      </p:sp>
      <p:pic>
        <p:nvPicPr>
          <p:cNvPr id="116" name="Picture 115" descr="Cloud1-VMware-lg-300dpi.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115" y="4036386"/>
            <a:ext cx="897415" cy="580009"/>
          </a:xfrm>
          <a:prstGeom prst="rect">
            <a:avLst/>
          </a:prstGeom>
          <a:noFill/>
          <a:ln>
            <a:noFill/>
          </a:ln>
        </p:spPr>
      </p:pic>
      <p:grpSp>
        <p:nvGrpSpPr>
          <p:cNvPr id="134" name="Group 133"/>
          <p:cNvGrpSpPr/>
          <p:nvPr/>
        </p:nvGrpSpPr>
        <p:grpSpPr>
          <a:xfrm>
            <a:off x="304800" y="2749887"/>
            <a:ext cx="8540496" cy="784665"/>
            <a:chOff x="304800" y="2549085"/>
            <a:chExt cx="8540496" cy="784665"/>
          </a:xfrm>
        </p:grpSpPr>
        <p:grpSp>
          <p:nvGrpSpPr>
            <p:cNvPr id="141" name="Trust"/>
            <p:cNvGrpSpPr/>
            <p:nvPr/>
          </p:nvGrpSpPr>
          <p:grpSpPr>
            <a:xfrm>
              <a:off x="304802" y="2549085"/>
              <a:ext cx="8540353" cy="558297"/>
              <a:chOff x="301824" y="2401465"/>
              <a:chExt cx="8540353" cy="558297"/>
            </a:xfrm>
          </p:grpSpPr>
          <p:sp>
            <p:nvSpPr>
              <p:cNvPr id="147" name="Rectangle 146"/>
              <p:cNvSpPr/>
              <p:nvPr/>
            </p:nvSpPr>
            <p:spPr>
              <a:xfrm>
                <a:off x="301824" y="2401465"/>
                <a:ext cx="8540353" cy="38404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a:cs typeface="Helvetica"/>
                </a:endParaRPr>
              </a:p>
            </p:txBody>
          </p:sp>
          <p:sp>
            <p:nvSpPr>
              <p:cNvPr id="148" name="TextBox 147"/>
              <p:cNvSpPr txBox="1"/>
              <p:nvPr/>
            </p:nvSpPr>
            <p:spPr>
              <a:xfrm>
                <a:off x="461820" y="2426168"/>
                <a:ext cx="3131070" cy="307777"/>
              </a:xfrm>
              <a:prstGeom prst="rect">
                <a:avLst/>
              </a:prstGeom>
              <a:noFill/>
            </p:spPr>
            <p:txBody>
              <a:bodyPr wrap="square" rtlCol="0">
                <a:spAutoFit/>
              </a:bodyPr>
              <a:lstStyle/>
              <a:p>
                <a:r>
                  <a:rPr lang="en-US" sz="1400" dirty="0">
                    <a:solidFill>
                      <a:schemeClr val="bg1"/>
                    </a:solidFill>
                    <a:latin typeface="Helvetica"/>
                    <a:cs typeface="Helvetica"/>
                  </a:rPr>
                  <a:t>SECURITY</a:t>
                </a:r>
              </a:p>
            </p:txBody>
          </p:sp>
          <p:sp>
            <p:nvSpPr>
              <p:cNvPr id="149" name="TextBox 148"/>
              <p:cNvSpPr txBox="1"/>
              <p:nvPr/>
            </p:nvSpPr>
            <p:spPr>
              <a:xfrm>
                <a:off x="3955311" y="2451931"/>
                <a:ext cx="4848447" cy="507831"/>
              </a:xfrm>
              <a:prstGeom prst="rect">
                <a:avLst/>
              </a:prstGeom>
              <a:noFill/>
            </p:spPr>
            <p:txBody>
              <a:bodyPr wrap="square" rtlCol="0">
                <a:spAutoFit/>
              </a:bodyPr>
              <a:lstStyle/>
              <a:p>
                <a:pPr algn="ctr"/>
                <a:r>
                  <a:rPr lang="en-US" sz="1050" dirty="0">
                    <a:solidFill>
                      <a:schemeClr val="bg1"/>
                    </a:solidFill>
                    <a:latin typeface="Helvetica"/>
                    <a:cs typeface="Helvetica"/>
                  </a:rPr>
                  <a:t>User | Device | Folder | File</a:t>
                </a:r>
              </a:p>
              <a:p>
                <a:pPr algn="ctr"/>
                <a:r>
                  <a:rPr lang="en-US" sz="600" dirty="0">
                    <a:solidFill>
                      <a:schemeClr val="bg1"/>
                    </a:solidFill>
                    <a:latin typeface="Helvetica"/>
                    <a:cs typeface="Helvetica"/>
                  </a:rPr>
                  <a:t>Encryption, SSO, Remote Wipe, Retention, Reporting &amp; Monitoring, Sharing/Access/Mobile Policies</a:t>
                </a:r>
                <a:endParaRPr lang="en-US" sz="1100" dirty="0">
                  <a:solidFill>
                    <a:schemeClr val="bg1"/>
                  </a:solidFill>
                  <a:latin typeface="Helvetica"/>
                  <a:cs typeface="Helvetica"/>
                </a:endParaRPr>
              </a:p>
              <a:p>
                <a:pPr algn="ctr"/>
                <a:r>
                  <a:rPr lang="en-US" sz="1050" dirty="0">
                    <a:solidFill>
                      <a:schemeClr val="bg1"/>
                    </a:solidFill>
                    <a:latin typeface="Helvetica"/>
                    <a:cs typeface="Helvetica"/>
                  </a:rPr>
                  <a:t> </a:t>
                </a:r>
              </a:p>
            </p:txBody>
          </p:sp>
        </p:grpSp>
        <p:grpSp>
          <p:nvGrpSpPr>
            <p:cNvPr id="142" name="Group 141"/>
            <p:cNvGrpSpPr/>
            <p:nvPr/>
          </p:nvGrpSpPr>
          <p:grpSpPr>
            <a:xfrm>
              <a:off x="304800" y="2949702"/>
              <a:ext cx="8540496" cy="384048"/>
              <a:chOff x="301824" y="2799494"/>
              <a:chExt cx="8540496" cy="384048"/>
            </a:xfrm>
            <a:solidFill>
              <a:srgbClr val="3A4D59"/>
            </a:solidFill>
          </p:grpSpPr>
          <p:sp>
            <p:nvSpPr>
              <p:cNvPr id="143" name="Rectangle 142"/>
              <p:cNvSpPr/>
              <p:nvPr/>
            </p:nvSpPr>
            <p:spPr>
              <a:xfrm>
                <a:off x="301824" y="2799494"/>
                <a:ext cx="8540496" cy="384048"/>
              </a:xfrm>
              <a:prstGeom prst="rect">
                <a:avLst/>
              </a:prstGeom>
              <a:grpFill/>
              <a:effectLst/>
            </p:spPr>
            <p:txBody>
              <a:bodyPr wrap="square">
                <a:noAutofit/>
              </a:bodyPr>
              <a:lstStyle/>
              <a:p>
                <a:pPr>
                  <a:spcAft>
                    <a:spcPts val="600"/>
                  </a:spcAft>
                </a:pPr>
                <a:endParaRPr lang="en-US" sz="1050">
                  <a:solidFill>
                    <a:schemeClr val="bg1"/>
                  </a:solidFill>
                  <a:latin typeface="Helvetica"/>
                  <a:cs typeface="Helvetica"/>
                </a:endParaRPr>
              </a:p>
            </p:txBody>
          </p:sp>
          <p:sp>
            <p:nvSpPr>
              <p:cNvPr id="144" name="TextBox 143"/>
              <p:cNvSpPr txBox="1"/>
              <p:nvPr/>
            </p:nvSpPr>
            <p:spPr>
              <a:xfrm>
                <a:off x="461822" y="2846148"/>
                <a:ext cx="4375728" cy="307777"/>
              </a:xfrm>
              <a:prstGeom prst="rect">
                <a:avLst/>
              </a:prstGeom>
              <a:grpFill/>
            </p:spPr>
            <p:txBody>
              <a:bodyPr wrap="square" rtlCol="0">
                <a:spAutoFit/>
              </a:bodyPr>
              <a:lstStyle/>
              <a:p>
                <a:r>
                  <a:rPr lang="en-US" sz="1400" dirty="0">
                    <a:solidFill>
                      <a:schemeClr val="bg1"/>
                    </a:solidFill>
                    <a:latin typeface="Helvetica"/>
                    <a:cs typeface="Helvetica"/>
                  </a:rPr>
                  <a:t>ADMINISTRATION AND MANAGEMENT</a:t>
                </a:r>
              </a:p>
            </p:txBody>
          </p:sp>
          <p:sp>
            <p:nvSpPr>
              <p:cNvPr id="145" name="Rectangle 144"/>
              <p:cNvSpPr/>
              <p:nvPr/>
            </p:nvSpPr>
            <p:spPr>
              <a:xfrm>
                <a:off x="4162269" y="2886804"/>
                <a:ext cx="4269347" cy="253916"/>
              </a:xfrm>
              <a:prstGeom prst="rect">
                <a:avLst/>
              </a:prstGeom>
              <a:grpFill/>
            </p:spPr>
            <p:txBody>
              <a:bodyPr wrap="square">
                <a:spAutoFit/>
              </a:bodyPr>
              <a:lstStyle/>
              <a:p>
                <a:pPr lvl="0" algn="ctr"/>
                <a:r>
                  <a:rPr lang="en-US" sz="1050" dirty="0">
                    <a:solidFill>
                      <a:srgbClr val="FFFFFF"/>
                    </a:solidFill>
                    <a:latin typeface="Helvetica"/>
                    <a:cs typeface="Helvetica"/>
                  </a:rPr>
                  <a:t>User Management, Group Management, AD Sync</a:t>
                </a:r>
              </a:p>
            </p:txBody>
          </p:sp>
        </p:grpSp>
      </p:grpSp>
      <p:grpSp>
        <p:nvGrpSpPr>
          <p:cNvPr id="137" name="Group 136"/>
          <p:cNvGrpSpPr/>
          <p:nvPr/>
        </p:nvGrpSpPr>
        <p:grpSpPr>
          <a:xfrm>
            <a:off x="304799" y="2345231"/>
            <a:ext cx="8540355" cy="379691"/>
            <a:chOff x="304799" y="2744629"/>
            <a:chExt cx="8540355" cy="379691"/>
          </a:xfrm>
        </p:grpSpPr>
        <p:sp>
          <p:nvSpPr>
            <p:cNvPr id="139" name="Rectangle 138"/>
            <p:cNvSpPr/>
            <p:nvPr/>
          </p:nvSpPr>
          <p:spPr>
            <a:xfrm>
              <a:off x="304799" y="2744629"/>
              <a:ext cx="8540355" cy="379691"/>
            </a:xfrm>
            <a:prstGeom prst="rect">
              <a:avLst/>
            </a:prstGeom>
            <a:solidFill>
              <a:srgbClr val="E36F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Helvetica"/>
                <a:cs typeface="Helvetica"/>
              </a:endParaRPr>
            </a:p>
          </p:txBody>
        </p:sp>
        <p:sp>
          <p:nvSpPr>
            <p:cNvPr id="140" name="Rectangle 139"/>
            <p:cNvSpPr/>
            <p:nvPr/>
          </p:nvSpPr>
          <p:spPr>
            <a:xfrm>
              <a:off x="457200" y="2790825"/>
              <a:ext cx="3298980" cy="307777"/>
            </a:xfrm>
            <a:prstGeom prst="rect">
              <a:avLst/>
            </a:prstGeom>
          </p:spPr>
          <p:txBody>
            <a:bodyPr wrap="none">
              <a:spAutoFit/>
            </a:bodyPr>
            <a:lstStyle/>
            <a:p>
              <a:r>
                <a:rPr lang="en-US" sz="1400" dirty="0">
                  <a:solidFill>
                    <a:schemeClr val="bg1"/>
                  </a:solidFill>
                  <a:latin typeface="Helvetica"/>
                  <a:cs typeface="Helvetica"/>
                </a:rPr>
                <a:t>FRICTIONLESS USER EXPERIENCE</a:t>
              </a:r>
            </a:p>
          </p:txBody>
        </p:sp>
      </p:grpSp>
      <p:pic>
        <p:nvPicPr>
          <p:cNvPr id="138" name="Picture 13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70934" y="361950"/>
            <a:ext cx="4259732" cy="1990962"/>
          </a:xfrm>
          <a:prstGeom prst="rect">
            <a:avLst/>
          </a:prstGeom>
        </p:spPr>
      </p:pic>
      <p:sp>
        <p:nvSpPr>
          <p:cNvPr id="150" name="Rectangle 149"/>
          <p:cNvSpPr/>
          <p:nvPr/>
        </p:nvSpPr>
        <p:spPr>
          <a:xfrm>
            <a:off x="298202" y="473571"/>
            <a:ext cx="9144000" cy="861774"/>
          </a:xfrm>
          <a:prstGeom prst="rect">
            <a:avLst/>
          </a:prstGeom>
          <a:ln>
            <a:noFill/>
          </a:ln>
        </p:spPr>
        <p:txBody>
          <a:bodyPr wrap="square">
            <a:spAutoFit/>
          </a:bodyPr>
          <a:lstStyle/>
          <a:p>
            <a:pPr>
              <a:spcAft>
                <a:spcPts val="600"/>
              </a:spcAft>
            </a:pPr>
            <a:r>
              <a:rPr lang="en-US" sz="3200" dirty="0">
                <a:solidFill>
                  <a:srgbClr val="3892D0"/>
                </a:solidFill>
                <a:latin typeface="Helvetica Light"/>
                <a:cs typeface="Helvetica Light"/>
              </a:rPr>
              <a:t>Syncplicity</a:t>
            </a:r>
            <a:r>
              <a:rPr lang="en-US" sz="2400" dirty="0">
                <a:solidFill>
                  <a:srgbClr val="3892D0"/>
                </a:solidFill>
                <a:latin typeface="Helvetica Light"/>
                <a:cs typeface="Helvetica Light"/>
              </a:rPr>
              <a:t/>
            </a:r>
            <a:br>
              <a:rPr lang="en-US" sz="2400" dirty="0">
                <a:solidFill>
                  <a:srgbClr val="3892D0"/>
                </a:solidFill>
                <a:latin typeface="Helvetica Light"/>
                <a:cs typeface="Helvetica Light"/>
              </a:rPr>
            </a:br>
            <a:r>
              <a:rPr lang="en-US" dirty="0">
                <a:solidFill>
                  <a:srgbClr val="3A4D59"/>
                </a:solidFill>
                <a:latin typeface="Helvetica Light"/>
                <a:cs typeface="Helvetica Light"/>
              </a:rPr>
              <a:t>Security &amp; Compliance</a:t>
            </a:r>
            <a:endParaRPr lang="en-US" sz="1600" dirty="0">
              <a:solidFill>
                <a:srgbClr val="3A4D59"/>
              </a:solidFill>
              <a:latin typeface="Helvetica Light"/>
              <a:cs typeface="Helvetica Light"/>
            </a:endParaRPr>
          </a:p>
        </p:txBody>
      </p:sp>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8244" y="3994328"/>
            <a:ext cx="389024" cy="422148"/>
          </a:xfrm>
          <a:prstGeom prst="rect">
            <a:avLst/>
          </a:prstGeom>
        </p:spPr>
      </p:pic>
      <p:sp>
        <p:nvSpPr>
          <p:cNvPr id="51" name="TextBox 50"/>
          <p:cNvSpPr txBox="1"/>
          <p:nvPr/>
        </p:nvSpPr>
        <p:spPr>
          <a:xfrm>
            <a:off x="5953178" y="4453795"/>
            <a:ext cx="269304" cy="161583"/>
          </a:xfrm>
          <a:prstGeom prst="rect">
            <a:avLst/>
          </a:prstGeom>
          <a:noFill/>
        </p:spPr>
        <p:txBody>
          <a:bodyPr wrap="none" lIns="0" tIns="0" rIns="0" bIns="0" rtlCol="0">
            <a:spAutoFit/>
          </a:bodyPr>
          <a:lstStyle/>
          <a:p>
            <a:r>
              <a:rPr lang="en-US" sz="1050" dirty="0">
                <a:solidFill>
                  <a:srgbClr val="4D4D4D"/>
                </a:solidFill>
                <a:latin typeface="Helvetica"/>
                <a:cs typeface="Helvetica"/>
              </a:rPr>
              <a:t>NFS</a:t>
            </a:r>
          </a:p>
        </p:txBody>
      </p:sp>
      <p:pic>
        <p:nvPicPr>
          <p:cNvPr id="4" name="Picture 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0686" y="4024475"/>
            <a:ext cx="339372" cy="237560"/>
          </a:xfrm>
          <a:prstGeom prst="rect">
            <a:avLst/>
          </a:prstGeom>
        </p:spPr>
      </p:pic>
      <p:pic>
        <p:nvPicPr>
          <p:cNvPr id="53" name="Picture 52" descr="Cloud1-VMware-lg-300dpi.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76400" y="4016458"/>
            <a:ext cx="897415" cy="580009"/>
          </a:xfrm>
          <a:prstGeom prst="rect">
            <a:avLst/>
          </a:prstGeom>
          <a:noFill/>
          <a:ln>
            <a:noFill/>
          </a:ln>
        </p:spPr>
      </p:pic>
      <p:pic>
        <p:nvPicPr>
          <p:cNvPr id="5" name="Picture 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362200" y="3910636"/>
            <a:ext cx="429620" cy="429620"/>
          </a:xfrm>
          <a:prstGeom prst="rect">
            <a:avLst/>
          </a:prstGeom>
        </p:spPr>
      </p:pic>
      <p:pic>
        <p:nvPicPr>
          <p:cNvPr id="73" name="Picture 72" descr="Cloud1-VMware-lg-300dp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8460" y="4026540"/>
            <a:ext cx="533400" cy="344742"/>
          </a:xfrm>
          <a:prstGeom prst="rect">
            <a:avLst/>
          </a:prstGeom>
          <a:noFill/>
          <a:ln>
            <a:noFill/>
          </a:ln>
        </p:spPr>
      </p:pic>
      <p:pic>
        <p:nvPicPr>
          <p:cNvPr id="75" name="Picture 74" descr="Cloud1-VMware-lg-300dp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5502" y="4024475"/>
            <a:ext cx="533400" cy="344742"/>
          </a:xfrm>
          <a:prstGeom prst="rect">
            <a:avLst/>
          </a:prstGeom>
          <a:noFill/>
          <a:ln>
            <a:noFill/>
          </a:ln>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38338" y="4296199"/>
            <a:ext cx="643473" cy="250454"/>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91982" y="4296199"/>
            <a:ext cx="839323" cy="193078"/>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464261" y="3972240"/>
            <a:ext cx="369041" cy="369041"/>
          </a:xfrm>
          <a:prstGeom prst="rect">
            <a:avLst/>
          </a:prstGeom>
        </p:spPr>
      </p:pic>
      <p:sp>
        <p:nvSpPr>
          <p:cNvPr id="89" name="TextBox 88"/>
          <p:cNvSpPr txBox="1"/>
          <p:nvPr/>
        </p:nvSpPr>
        <p:spPr>
          <a:xfrm>
            <a:off x="6566227" y="4435903"/>
            <a:ext cx="165110" cy="161583"/>
          </a:xfrm>
          <a:prstGeom prst="rect">
            <a:avLst/>
          </a:prstGeom>
          <a:noFill/>
        </p:spPr>
        <p:txBody>
          <a:bodyPr wrap="none" lIns="0" tIns="0" rIns="0" bIns="0" rtlCol="0">
            <a:spAutoFit/>
          </a:bodyPr>
          <a:lstStyle/>
          <a:p>
            <a:r>
              <a:rPr lang="en-US" sz="1050" dirty="0">
                <a:solidFill>
                  <a:srgbClr val="4D4D4D"/>
                </a:solidFill>
                <a:latin typeface="Helvetica"/>
                <a:cs typeface="Helvetica"/>
              </a:rPr>
              <a:t>S3</a:t>
            </a:r>
          </a:p>
        </p:txBody>
      </p:sp>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434592" y="4103110"/>
            <a:ext cx="350606" cy="203351"/>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135438" y="4091905"/>
            <a:ext cx="222271" cy="255737"/>
          </a:xfrm>
          <a:prstGeom prst="rect">
            <a:avLst/>
          </a:prstGeom>
        </p:spPr>
      </p:pic>
      <p:pic>
        <p:nvPicPr>
          <p:cNvPr id="27" name="Picture 2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083107" y="4361222"/>
            <a:ext cx="624437" cy="260182"/>
          </a:xfrm>
          <a:prstGeom prst="rect">
            <a:avLst/>
          </a:prstGeom>
        </p:spPr>
      </p:pic>
    </p:spTree>
    <p:extLst>
      <p:ext uri="{BB962C8B-B14F-4D97-AF65-F5344CB8AC3E}">
        <p14:creationId xmlns:p14="http://schemas.microsoft.com/office/powerpoint/2010/main" val="1345364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Syncplicity Administration</a:t>
            </a:r>
          </a:p>
        </p:txBody>
      </p:sp>
      <p:sp>
        <p:nvSpPr>
          <p:cNvPr id="20" name="Rectangle 19"/>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0543" y="1384297"/>
            <a:ext cx="3249706" cy="3228549"/>
          </a:xfrm>
          <a:prstGeom prst="rect">
            <a:avLst/>
          </a:prstGeom>
          <a:effectLst>
            <a:outerShdw blurRad="63500" sx="102000" sy="102000" algn="ctr" rotWithShape="0">
              <a:prstClr val="black">
                <a:alpha val="40000"/>
              </a:prstClr>
            </a:outerShdw>
          </a:effectLst>
        </p:spPr>
      </p:pic>
      <p:sp>
        <p:nvSpPr>
          <p:cNvPr id="5" name="Freeform 10"/>
          <p:cNvSpPr>
            <a:spLocks/>
          </p:cNvSpPr>
          <p:nvPr/>
        </p:nvSpPr>
        <p:spPr bwMode="auto">
          <a:xfrm>
            <a:off x="4289192" y="555347"/>
            <a:ext cx="79841" cy="83263"/>
          </a:xfrm>
          <a:custGeom>
            <a:avLst/>
            <a:gdLst/>
            <a:ahLst/>
            <a:cxnLst>
              <a:cxn ang="0">
                <a:pos x="12" y="30"/>
              </a:cxn>
              <a:cxn ang="0">
                <a:pos x="13" y="26"/>
              </a:cxn>
              <a:cxn ang="0">
                <a:pos x="20" y="18"/>
              </a:cxn>
              <a:cxn ang="0">
                <a:pos x="0" y="18"/>
              </a:cxn>
              <a:cxn ang="0">
                <a:pos x="0" y="13"/>
              </a:cxn>
              <a:cxn ang="0">
                <a:pos x="20" y="13"/>
              </a:cxn>
              <a:cxn ang="0">
                <a:pos x="13" y="5"/>
              </a:cxn>
              <a:cxn ang="0">
                <a:pos x="12" y="1"/>
              </a:cxn>
              <a:cxn ang="0">
                <a:pos x="16" y="1"/>
              </a:cxn>
              <a:cxn ang="0">
                <a:pos x="30" y="15"/>
              </a:cxn>
              <a:cxn ang="0">
                <a:pos x="16" y="30"/>
              </a:cxn>
              <a:cxn ang="0">
                <a:pos x="12" y="30"/>
              </a:cxn>
            </a:cxnLst>
            <a:rect l="0" t="0" r="r" b="b"/>
            <a:pathLst>
              <a:path w="30" h="31">
                <a:moveTo>
                  <a:pt x="12" y="30"/>
                </a:moveTo>
                <a:cubicBezTo>
                  <a:pt x="12" y="29"/>
                  <a:pt x="12" y="27"/>
                  <a:pt x="13" y="26"/>
                </a:cubicBezTo>
                <a:cubicBezTo>
                  <a:pt x="20" y="18"/>
                  <a:pt x="20" y="18"/>
                  <a:pt x="20" y="18"/>
                </a:cubicBezTo>
                <a:cubicBezTo>
                  <a:pt x="0" y="18"/>
                  <a:pt x="0" y="18"/>
                  <a:pt x="0" y="18"/>
                </a:cubicBezTo>
                <a:cubicBezTo>
                  <a:pt x="0" y="13"/>
                  <a:pt x="0" y="13"/>
                  <a:pt x="0" y="13"/>
                </a:cubicBezTo>
                <a:cubicBezTo>
                  <a:pt x="20" y="13"/>
                  <a:pt x="20" y="13"/>
                  <a:pt x="20" y="13"/>
                </a:cubicBezTo>
                <a:cubicBezTo>
                  <a:pt x="13" y="5"/>
                  <a:pt x="13" y="5"/>
                  <a:pt x="13" y="5"/>
                </a:cubicBezTo>
                <a:cubicBezTo>
                  <a:pt x="12" y="4"/>
                  <a:pt x="12" y="2"/>
                  <a:pt x="12" y="1"/>
                </a:cubicBezTo>
                <a:cubicBezTo>
                  <a:pt x="13" y="0"/>
                  <a:pt x="15" y="0"/>
                  <a:pt x="16" y="1"/>
                </a:cubicBezTo>
                <a:cubicBezTo>
                  <a:pt x="30" y="15"/>
                  <a:pt x="30" y="15"/>
                  <a:pt x="30" y="15"/>
                </a:cubicBezTo>
                <a:cubicBezTo>
                  <a:pt x="16" y="30"/>
                  <a:pt x="16" y="30"/>
                  <a:pt x="16" y="30"/>
                </a:cubicBezTo>
                <a:cubicBezTo>
                  <a:pt x="15" y="31"/>
                  <a:pt x="13" y="31"/>
                  <a:pt x="12"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grpSp>
        <p:nvGrpSpPr>
          <p:cNvPr id="6" name="Group 5"/>
          <p:cNvGrpSpPr/>
          <p:nvPr/>
        </p:nvGrpSpPr>
        <p:grpSpPr>
          <a:xfrm>
            <a:off x="612567" y="1289799"/>
            <a:ext cx="1108497" cy="1727776"/>
            <a:chOff x="612567" y="1733550"/>
            <a:chExt cx="1108497" cy="1727776"/>
          </a:xfrm>
        </p:grpSpPr>
        <p:sp>
          <p:nvSpPr>
            <p:cNvPr id="7" name="TextBox 6"/>
            <p:cNvSpPr txBox="1"/>
            <p:nvPr/>
          </p:nvSpPr>
          <p:spPr>
            <a:xfrm>
              <a:off x="612567" y="2876550"/>
              <a:ext cx="1108497" cy="584776"/>
            </a:xfrm>
            <a:prstGeom prst="rect">
              <a:avLst/>
            </a:prstGeom>
            <a:noFill/>
          </p:spPr>
          <p:txBody>
            <a:bodyPr wrap="none" rtlCol="0">
              <a:spAutoFit/>
            </a:bodyPr>
            <a:lstStyle/>
            <a:p>
              <a:pPr algn="ctr"/>
              <a:r>
                <a:rPr lang="en-US" sz="1600" dirty="0">
                  <a:solidFill>
                    <a:schemeClr val="bg2"/>
                  </a:solidFill>
                  <a:latin typeface="Helvetica"/>
                  <a:cs typeface="Helvetica"/>
                </a:rPr>
                <a:t>User </a:t>
              </a:r>
            </a:p>
            <a:p>
              <a:pPr algn="ctr"/>
              <a:r>
                <a:rPr lang="en-US" sz="1600" dirty="0">
                  <a:solidFill>
                    <a:schemeClr val="bg2"/>
                  </a:solidFill>
                  <a:latin typeface="Helvetica"/>
                  <a:cs typeface="Helvetica"/>
                </a:rPr>
                <a:t>Protection</a:t>
              </a:r>
            </a:p>
          </p:txBody>
        </p:sp>
        <p:grpSp>
          <p:nvGrpSpPr>
            <p:cNvPr id="8" name="Group 7"/>
            <p:cNvGrpSpPr/>
            <p:nvPr/>
          </p:nvGrpSpPr>
          <p:grpSpPr>
            <a:xfrm>
              <a:off x="709615" y="1733550"/>
              <a:ext cx="914400" cy="914400"/>
              <a:chOff x="762000" y="1733550"/>
              <a:chExt cx="914400" cy="914400"/>
            </a:xfrm>
          </p:grpSpPr>
          <p:sp>
            <p:nvSpPr>
              <p:cNvPr id="9" name="Oval 8"/>
              <p:cNvSpPr/>
              <p:nvPr/>
            </p:nvSpPr>
            <p:spPr>
              <a:xfrm>
                <a:off x="762000" y="1733550"/>
                <a:ext cx="914400" cy="914400"/>
              </a:xfrm>
              <a:prstGeom prst="ellipse">
                <a:avLst/>
              </a:prstGeom>
              <a:solidFill>
                <a:schemeClr val="accent5"/>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a:cs typeface="Helvetica"/>
                </a:endParaRPr>
              </a:p>
            </p:txBody>
          </p:sp>
          <p:sp>
            <p:nvSpPr>
              <p:cNvPr id="10" name="Freeform 12"/>
              <p:cNvSpPr>
                <a:spLocks/>
              </p:cNvSpPr>
              <p:nvPr/>
            </p:nvSpPr>
            <p:spPr bwMode="auto">
              <a:xfrm>
                <a:off x="1310160" y="1967919"/>
                <a:ext cx="215254" cy="302702"/>
              </a:xfrm>
              <a:custGeom>
                <a:avLst/>
                <a:gdLst/>
                <a:ahLst/>
                <a:cxnLst>
                  <a:cxn ang="0">
                    <a:pos x="63" y="74"/>
                  </a:cxn>
                  <a:cxn ang="0">
                    <a:pos x="41" y="64"/>
                  </a:cxn>
                  <a:cxn ang="0">
                    <a:pos x="36" y="58"/>
                  </a:cxn>
                  <a:cxn ang="0">
                    <a:pos x="36" y="55"/>
                  </a:cxn>
                  <a:cxn ang="0">
                    <a:pos x="56" y="50"/>
                  </a:cxn>
                  <a:cxn ang="0">
                    <a:pos x="44" y="20"/>
                  </a:cxn>
                  <a:cxn ang="0">
                    <a:pos x="24" y="0"/>
                  </a:cxn>
                  <a:cxn ang="0">
                    <a:pos x="13" y="3"/>
                  </a:cxn>
                  <a:cxn ang="0">
                    <a:pos x="12" y="16"/>
                  </a:cxn>
                  <a:cxn ang="0">
                    <a:pos x="12" y="18"/>
                  </a:cxn>
                  <a:cxn ang="0">
                    <a:pos x="14" y="37"/>
                  </a:cxn>
                  <a:cxn ang="0">
                    <a:pos x="4" y="53"/>
                  </a:cxn>
                  <a:cxn ang="0">
                    <a:pos x="4" y="54"/>
                  </a:cxn>
                  <a:cxn ang="0">
                    <a:pos x="12" y="55"/>
                  </a:cxn>
                  <a:cxn ang="0">
                    <a:pos x="12" y="58"/>
                  </a:cxn>
                  <a:cxn ang="0">
                    <a:pos x="7" y="64"/>
                  </a:cxn>
                  <a:cxn ang="0">
                    <a:pos x="0" y="66"/>
                  </a:cxn>
                  <a:cxn ang="0">
                    <a:pos x="0" y="73"/>
                  </a:cxn>
                  <a:cxn ang="0">
                    <a:pos x="4" y="74"/>
                  </a:cxn>
                  <a:cxn ang="0">
                    <a:pos x="41" y="94"/>
                  </a:cxn>
                  <a:cxn ang="0">
                    <a:pos x="43" y="95"/>
                  </a:cxn>
                  <a:cxn ang="0">
                    <a:pos x="66" y="92"/>
                  </a:cxn>
                  <a:cxn ang="0">
                    <a:pos x="68" y="90"/>
                  </a:cxn>
                  <a:cxn ang="0">
                    <a:pos x="63" y="74"/>
                  </a:cxn>
                </a:cxnLst>
                <a:rect l="0" t="0" r="r" b="b"/>
                <a:pathLst>
                  <a:path w="68" h="95">
                    <a:moveTo>
                      <a:pt x="63" y="74"/>
                    </a:moveTo>
                    <a:cubicBezTo>
                      <a:pt x="60" y="72"/>
                      <a:pt x="47" y="66"/>
                      <a:pt x="41" y="64"/>
                    </a:cubicBezTo>
                    <a:cubicBezTo>
                      <a:pt x="36" y="62"/>
                      <a:pt x="36" y="60"/>
                      <a:pt x="36" y="58"/>
                    </a:cubicBezTo>
                    <a:cubicBezTo>
                      <a:pt x="36" y="55"/>
                      <a:pt x="36" y="55"/>
                      <a:pt x="36" y="55"/>
                    </a:cubicBezTo>
                    <a:cubicBezTo>
                      <a:pt x="44" y="54"/>
                      <a:pt x="51" y="53"/>
                      <a:pt x="56" y="50"/>
                    </a:cubicBezTo>
                    <a:cubicBezTo>
                      <a:pt x="46" y="46"/>
                      <a:pt x="44" y="32"/>
                      <a:pt x="44" y="20"/>
                    </a:cubicBezTo>
                    <a:cubicBezTo>
                      <a:pt x="44" y="8"/>
                      <a:pt x="36" y="0"/>
                      <a:pt x="24" y="0"/>
                    </a:cubicBezTo>
                    <a:cubicBezTo>
                      <a:pt x="20" y="0"/>
                      <a:pt x="16" y="1"/>
                      <a:pt x="13" y="3"/>
                    </a:cubicBezTo>
                    <a:cubicBezTo>
                      <a:pt x="13" y="7"/>
                      <a:pt x="12" y="12"/>
                      <a:pt x="12" y="16"/>
                    </a:cubicBezTo>
                    <a:cubicBezTo>
                      <a:pt x="12" y="17"/>
                      <a:pt x="12" y="17"/>
                      <a:pt x="12" y="18"/>
                    </a:cubicBezTo>
                    <a:cubicBezTo>
                      <a:pt x="15" y="22"/>
                      <a:pt x="16" y="30"/>
                      <a:pt x="14" y="37"/>
                    </a:cubicBezTo>
                    <a:cubicBezTo>
                      <a:pt x="13" y="43"/>
                      <a:pt x="9" y="50"/>
                      <a:pt x="4" y="53"/>
                    </a:cubicBezTo>
                    <a:cubicBezTo>
                      <a:pt x="4" y="53"/>
                      <a:pt x="4" y="54"/>
                      <a:pt x="4" y="54"/>
                    </a:cubicBezTo>
                    <a:cubicBezTo>
                      <a:pt x="7" y="55"/>
                      <a:pt x="9" y="55"/>
                      <a:pt x="12" y="55"/>
                    </a:cubicBezTo>
                    <a:cubicBezTo>
                      <a:pt x="12" y="58"/>
                      <a:pt x="12" y="58"/>
                      <a:pt x="12" y="58"/>
                    </a:cubicBezTo>
                    <a:cubicBezTo>
                      <a:pt x="12" y="60"/>
                      <a:pt x="12" y="62"/>
                      <a:pt x="7" y="64"/>
                    </a:cubicBezTo>
                    <a:cubicBezTo>
                      <a:pt x="5" y="64"/>
                      <a:pt x="3" y="65"/>
                      <a:pt x="0" y="66"/>
                    </a:cubicBezTo>
                    <a:cubicBezTo>
                      <a:pt x="0" y="73"/>
                      <a:pt x="0" y="73"/>
                      <a:pt x="0" y="73"/>
                    </a:cubicBezTo>
                    <a:cubicBezTo>
                      <a:pt x="1" y="73"/>
                      <a:pt x="2" y="74"/>
                      <a:pt x="4" y="74"/>
                    </a:cubicBezTo>
                    <a:cubicBezTo>
                      <a:pt x="18" y="80"/>
                      <a:pt x="36" y="89"/>
                      <a:pt x="41" y="94"/>
                    </a:cubicBezTo>
                    <a:cubicBezTo>
                      <a:pt x="42" y="94"/>
                      <a:pt x="42" y="95"/>
                      <a:pt x="43" y="95"/>
                    </a:cubicBezTo>
                    <a:cubicBezTo>
                      <a:pt x="55" y="95"/>
                      <a:pt x="63" y="93"/>
                      <a:pt x="66" y="92"/>
                    </a:cubicBezTo>
                    <a:cubicBezTo>
                      <a:pt x="68" y="92"/>
                      <a:pt x="68" y="91"/>
                      <a:pt x="68" y="90"/>
                    </a:cubicBezTo>
                    <a:cubicBezTo>
                      <a:pt x="68" y="89"/>
                      <a:pt x="67" y="78"/>
                      <a:pt x="63" y="74"/>
                    </a:cubicBezTo>
                    <a:close/>
                  </a:path>
                </a:pathLst>
              </a:custGeom>
              <a:solidFill>
                <a:schemeClr val="accent5">
                  <a:lumMod val="60000"/>
                  <a:lumOff val="4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11" name="Freeform 13"/>
              <p:cNvSpPr>
                <a:spLocks/>
              </p:cNvSpPr>
              <p:nvPr/>
            </p:nvSpPr>
            <p:spPr bwMode="auto">
              <a:xfrm>
                <a:off x="914631" y="1967919"/>
                <a:ext cx="216600" cy="302702"/>
              </a:xfrm>
              <a:custGeom>
                <a:avLst/>
                <a:gdLst/>
                <a:ahLst/>
                <a:cxnLst>
                  <a:cxn ang="0">
                    <a:pos x="27" y="94"/>
                  </a:cxn>
                  <a:cxn ang="0">
                    <a:pos x="64" y="74"/>
                  </a:cxn>
                  <a:cxn ang="0">
                    <a:pos x="68" y="73"/>
                  </a:cxn>
                  <a:cxn ang="0">
                    <a:pos x="68" y="66"/>
                  </a:cxn>
                  <a:cxn ang="0">
                    <a:pos x="61" y="64"/>
                  </a:cxn>
                  <a:cxn ang="0">
                    <a:pos x="56" y="58"/>
                  </a:cxn>
                  <a:cxn ang="0">
                    <a:pos x="56" y="52"/>
                  </a:cxn>
                  <a:cxn ang="0">
                    <a:pos x="58" y="47"/>
                  </a:cxn>
                  <a:cxn ang="0">
                    <a:pos x="54" y="37"/>
                  </a:cxn>
                  <a:cxn ang="0">
                    <a:pos x="56" y="18"/>
                  </a:cxn>
                  <a:cxn ang="0">
                    <a:pos x="55" y="3"/>
                  </a:cxn>
                  <a:cxn ang="0">
                    <a:pos x="44" y="0"/>
                  </a:cxn>
                  <a:cxn ang="0">
                    <a:pos x="28" y="4"/>
                  </a:cxn>
                  <a:cxn ang="0">
                    <a:pos x="24" y="16"/>
                  </a:cxn>
                  <a:cxn ang="0">
                    <a:pos x="25" y="27"/>
                  </a:cxn>
                  <a:cxn ang="0">
                    <a:pos x="23" y="36"/>
                  </a:cxn>
                  <a:cxn ang="0">
                    <a:pos x="29" y="42"/>
                  </a:cxn>
                  <a:cxn ang="0">
                    <a:pos x="32" y="52"/>
                  </a:cxn>
                  <a:cxn ang="0">
                    <a:pos x="32" y="58"/>
                  </a:cxn>
                  <a:cxn ang="0">
                    <a:pos x="27" y="64"/>
                  </a:cxn>
                  <a:cxn ang="0">
                    <a:pos x="5" y="74"/>
                  </a:cxn>
                  <a:cxn ang="0">
                    <a:pos x="0" y="90"/>
                  </a:cxn>
                  <a:cxn ang="0">
                    <a:pos x="2" y="92"/>
                  </a:cxn>
                  <a:cxn ang="0">
                    <a:pos x="25" y="95"/>
                  </a:cxn>
                  <a:cxn ang="0">
                    <a:pos x="27" y="94"/>
                  </a:cxn>
                </a:cxnLst>
                <a:rect l="0" t="0" r="r" b="b"/>
                <a:pathLst>
                  <a:path w="68" h="95">
                    <a:moveTo>
                      <a:pt x="27" y="94"/>
                    </a:moveTo>
                    <a:cubicBezTo>
                      <a:pt x="34" y="87"/>
                      <a:pt x="64" y="74"/>
                      <a:pt x="64" y="74"/>
                    </a:cubicBezTo>
                    <a:cubicBezTo>
                      <a:pt x="66" y="74"/>
                      <a:pt x="67" y="73"/>
                      <a:pt x="68" y="73"/>
                    </a:cubicBezTo>
                    <a:cubicBezTo>
                      <a:pt x="68" y="66"/>
                      <a:pt x="68" y="66"/>
                      <a:pt x="68" y="66"/>
                    </a:cubicBezTo>
                    <a:cubicBezTo>
                      <a:pt x="65" y="65"/>
                      <a:pt x="63" y="64"/>
                      <a:pt x="61" y="64"/>
                    </a:cubicBezTo>
                    <a:cubicBezTo>
                      <a:pt x="56" y="62"/>
                      <a:pt x="56" y="60"/>
                      <a:pt x="56" y="58"/>
                    </a:cubicBezTo>
                    <a:cubicBezTo>
                      <a:pt x="56" y="57"/>
                      <a:pt x="56" y="52"/>
                      <a:pt x="56" y="52"/>
                    </a:cubicBezTo>
                    <a:cubicBezTo>
                      <a:pt x="57" y="51"/>
                      <a:pt x="58" y="49"/>
                      <a:pt x="58" y="47"/>
                    </a:cubicBezTo>
                    <a:cubicBezTo>
                      <a:pt x="56" y="44"/>
                      <a:pt x="54" y="41"/>
                      <a:pt x="54" y="37"/>
                    </a:cubicBezTo>
                    <a:cubicBezTo>
                      <a:pt x="52" y="30"/>
                      <a:pt x="53" y="22"/>
                      <a:pt x="56" y="18"/>
                    </a:cubicBezTo>
                    <a:cubicBezTo>
                      <a:pt x="56" y="14"/>
                      <a:pt x="55" y="8"/>
                      <a:pt x="55" y="3"/>
                    </a:cubicBezTo>
                    <a:cubicBezTo>
                      <a:pt x="53" y="1"/>
                      <a:pt x="50" y="0"/>
                      <a:pt x="44" y="0"/>
                    </a:cubicBezTo>
                    <a:cubicBezTo>
                      <a:pt x="36" y="0"/>
                      <a:pt x="28" y="4"/>
                      <a:pt x="28" y="4"/>
                    </a:cubicBezTo>
                    <a:cubicBezTo>
                      <a:pt x="28" y="4"/>
                      <a:pt x="24" y="8"/>
                      <a:pt x="24" y="16"/>
                    </a:cubicBezTo>
                    <a:cubicBezTo>
                      <a:pt x="24" y="24"/>
                      <a:pt x="25" y="27"/>
                      <a:pt x="25" y="27"/>
                    </a:cubicBezTo>
                    <a:cubicBezTo>
                      <a:pt x="23" y="28"/>
                      <a:pt x="22" y="31"/>
                      <a:pt x="23" y="36"/>
                    </a:cubicBezTo>
                    <a:cubicBezTo>
                      <a:pt x="24" y="40"/>
                      <a:pt x="27" y="43"/>
                      <a:pt x="29" y="42"/>
                    </a:cubicBezTo>
                    <a:cubicBezTo>
                      <a:pt x="29" y="42"/>
                      <a:pt x="30" y="50"/>
                      <a:pt x="32" y="52"/>
                    </a:cubicBezTo>
                    <a:cubicBezTo>
                      <a:pt x="32" y="52"/>
                      <a:pt x="32" y="57"/>
                      <a:pt x="32" y="58"/>
                    </a:cubicBezTo>
                    <a:cubicBezTo>
                      <a:pt x="32" y="60"/>
                      <a:pt x="32" y="62"/>
                      <a:pt x="27" y="64"/>
                    </a:cubicBezTo>
                    <a:cubicBezTo>
                      <a:pt x="21" y="66"/>
                      <a:pt x="8" y="72"/>
                      <a:pt x="5" y="74"/>
                    </a:cubicBezTo>
                    <a:cubicBezTo>
                      <a:pt x="1" y="78"/>
                      <a:pt x="0" y="89"/>
                      <a:pt x="0" y="90"/>
                    </a:cubicBezTo>
                    <a:cubicBezTo>
                      <a:pt x="0" y="91"/>
                      <a:pt x="0" y="92"/>
                      <a:pt x="2" y="92"/>
                    </a:cubicBezTo>
                    <a:cubicBezTo>
                      <a:pt x="5" y="93"/>
                      <a:pt x="13" y="95"/>
                      <a:pt x="25" y="95"/>
                    </a:cubicBezTo>
                    <a:cubicBezTo>
                      <a:pt x="26" y="95"/>
                      <a:pt x="26" y="94"/>
                      <a:pt x="27" y="94"/>
                    </a:cubicBezTo>
                    <a:close/>
                  </a:path>
                </a:pathLst>
              </a:custGeom>
              <a:solidFill>
                <a:schemeClr val="accent5">
                  <a:lumMod val="60000"/>
                  <a:lumOff val="4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12" name="Freeform 14"/>
              <p:cNvSpPr>
                <a:spLocks/>
              </p:cNvSpPr>
              <p:nvPr/>
            </p:nvSpPr>
            <p:spPr bwMode="auto">
              <a:xfrm>
                <a:off x="991315" y="1892581"/>
                <a:ext cx="458761" cy="508538"/>
              </a:xfrm>
              <a:custGeom>
                <a:avLst/>
                <a:gdLst/>
                <a:ahLst/>
                <a:cxnLst>
                  <a:cxn ang="0">
                    <a:pos x="100" y="106"/>
                  </a:cxn>
                  <a:cxn ang="0">
                    <a:pos x="92" y="97"/>
                  </a:cxn>
                  <a:cxn ang="0">
                    <a:pos x="92" y="87"/>
                  </a:cxn>
                  <a:cxn ang="0">
                    <a:pos x="97" y="70"/>
                  </a:cxn>
                  <a:cxn ang="0">
                    <a:pos x="106" y="59"/>
                  </a:cxn>
                  <a:cxn ang="0">
                    <a:pos x="103" y="45"/>
                  </a:cxn>
                  <a:cxn ang="0">
                    <a:pos x="105" y="23"/>
                  </a:cxn>
                  <a:cxn ang="0">
                    <a:pos x="92" y="7"/>
                  </a:cxn>
                  <a:cxn ang="0">
                    <a:pos x="74" y="0"/>
                  </a:cxn>
                  <a:cxn ang="0">
                    <a:pos x="46" y="7"/>
                  </a:cxn>
                  <a:cxn ang="0">
                    <a:pos x="39" y="23"/>
                  </a:cxn>
                  <a:cxn ang="0">
                    <a:pos x="41" y="45"/>
                  </a:cxn>
                  <a:cxn ang="0">
                    <a:pos x="38" y="59"/>
                  </a:cxn>
                  <a:cxn ang="0">
                    <a:pos x="47" y="70"/>
                  </a:cxn>
                  <a:cxn ang="0">
                    <a:pos x="52" y="87"/>
                  </a:cxn>
                  <a:cxn ang="0">
                    <a:pos x="52" y="97"/>
                  </a:cxn>
                  <a:cxn ang="0">
                    <a:pos x="44" y="106"/>
                  </a:cxn>
                  <a:cxn ang="0">
                    <a:pos x="9" y="124"/>
                  </a:cxn>
                  <a:cxn ang="0">
                    <a:pos x="0" y="150"/>
                  </a:cxn>
                  <a:cxn ang="0">
                    <a:pos x="3" y="154"/>
                  </a:cxn>
                  <a:cxn ang="0">
                    <a:pos x="72" y="160"/>
                  </a:cxn>
                  <a:cxn ang="0">
                    <a:pos x="141" y="154"/>
                  </a:cxn>
                  <a:cxn ang="0">
                    <a:pos x="144" y="150"/>
                  </a:cxn>
                  <a:cxn ang="0">
                    <a:pos x="135" y="124"/>
                  </a:cxn>
                  <a:cxn ang="0">
                    <a:pos x="100" y="106"/>
                  </a:cxn>
                </a:cxnLst>
                <a:rect l="0" t="0" r="r" b="b"/>
                <a:pathLst>
                  <a:path w="144" h="160">
                    <a:moveTo>
                      <a:pt x="100" y="106"/>
                    </a:moveTo>
                    <a:cubicBezTo>
                      <a:pt x="92" y="103"/>
                      <a:pt x="92" y="100"/>
                      <a:pt x="92" y="97"/>
                    </a:cubicBezTo>
                    <a:cubicBezTo>
                      <a:pt x="92" y="96"/>
                      <a:pt x="92" y="87"/>
                      <a:pt x="92" y="87"/>
                    </a:cubicBezTo>
                    <a:cubicBezTo>
                      <a:pt x="95" y="83"/>
                      <a:pt x="97" y="70"/>
                      <a:pt x="97" y="70"/>
                    </a:cubicBezTo>
                    <a:cubicBezTo>
                      <a:pt x="100" y="71"/>
                      <a:pt x="105" y="66"/>
                      <a:pt x="106" y="59"/>
                    </a:cubicBezTo>
                    <a:cubicBezTo>
                      <a:pt x="108" y="52"/>
                      <a:pt x="106" y="46"/>
                      <a:pt x="103" y="45"/>
                    </a:cubicBezTo>
                    <a:cubicBezTo>
                      <a:pt x="103" y="45"/>
                      <a:pt x="105" y="30"/>
                      <a:pt x="105" y="23"/>
                    </a:cubicBezTo>
                    <a:cubicBezTo>
                      <a:pt x="105" y="13"/>
                      <a:pt x="101" y="7"/>
                      <a:pt x="92" y="7"/>
                    </a:cubicBezTo>
                    <a:cubicBezTo>
                      <a:pt x="89" y="3"/>
                      <a:pt x="85" y="0"/>
                      <a:pt x="74" y="0"/>
                    </a:cubicBezTo>
                    <a:cubicBezTo>
                      <a:pt x="62" y="0"/>
                      <a:pt x="57" y="7"/>
                      <a:pt x="46" y="7"/>
                    </a:cubicBezTo>
                    <a:cubicBezTo>
                      <a:pt x="41" y="7"/>
                      <a:pt x="39" y="15"/>
                      <a:pt x="39" y="23"/>
                    </a:cubicBezTo>
                    <a:cubicBezTo>
                      <a:pt x="39" y="32"/>
                      <a:pt x="41" y="45"/>
                      <a:pt x="41" y="45"/>
                    </a:cubicBezTo>
                    <a:cubicBezTo>
                      <a:pt x="38" y="46"/>
                      <a:pt x="36" y="52"/>
                      <a:pt x="38" y="59"/>
                    </a:cubicBezTo>
                    <a:cubicBezTo>
                      <a:pt x="39" y="66"/>
                      <a:pt x="44" y="71"/>
                      <a:pt x="47" y="70"/>
                    </a:cubicBezTo>
                    <a:cubicBezTo>
                      <a:pt x="47" y="70"/>
                      <a:pt x="49" y="83"/>
                      <a:pt x="52" y="87"/>
                    </a:cubicBezTo>
                    <a:cubicBezTo>
                      <a:pt x="52" y="87"/>
                      <a:pt x="52" y="96"/>
                      <a:pt x="52" y="97"/>
                    </a:cubicBezTo>
                    <a:cubicBezTo>
                      <a:pt x="52" y="100"/>
                      <a:pt x="52" y="103"/>
                      <a:pt x="44" y="106"/>
                    </a:cubicBezTo>
                    <a:cubicBezTo>
                      <a:pt x="35" y="110"/>
                      <a:pt x="13" y="119"/>
                      <a:pt x="9" y="124"/>
                    </a:cubicBezTo>
                    <a:cubicBezTo>
                      <a:pt x="2" y="130"/>
                      <a:pt x="0" y="148"/>
                      <a:pt x="0" y="150"/>
                    </a:cubicBezTo>
                    <a:cubicBezTo>
                      <a:pt x="0" y="152"/>
                      <a:pt x="1" y="153"/>
                      <a:pt x="3" y="154"/>
                    </a:cubicBezTo>
                    <a:cubicBezTo>
                      <a:pt x="10" y="156"/>
                      <a:pt x="33" y="160"/>
                      <a:pt x="72" y="160"/>
                    </a:cubicBezTo>
                    <a:cubicBezTo>
                      <a:pt x="111" y="160"/>
                      <a:pt x="134" y="156"/>
                      <a:pt x="141" y="154"/>
                    </a:cubicBezTo>
                    <a:cubicBezTo>
                      <a:pt x="143" y="153"/>
                      <a:pt x="144" y="152"/>
                      <a:pt x="144" y="150"/>
                    </a:cubicBezTo>
                    <a:cubicBezTo>
                      <a:pt x="144" y="148"/>
                      <a:pt x="142" y="130"/>
                      <a:pt x="135" y="124"/>
                    </a:cubicBezTo>
                    <a:cubicBezTo>
                      <a:pt x="131" y="119"/>
                      <a:pt x="109" y="110"/>
                      <a:pt x="100" y="106"/>
                    </a:cubicBez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grpSp>
      </p:grpSp>
      <p:sp>
        <p:nvSpPr>
          <p:cNvPr id="13" name="TextBox 12"/>
          <p:cNvSpPr txBox="1"/>
          <p:nvPr/>
        </p:nvSpPr>
        <p:spPr>
          <a:xfrm>
            <a:off x="2667000" y="4301940"/>
            <a:ext cx="1828800" cy="584776"/>
          </a:xfrm>
          <a:prstGeom prst="rect">
            <a:avLst/>
          </a:prstGeom>
          <a:noFill/>
        </p:spPr>
        <p:txBody>
          <a:bodyPr wrap="square" rtlCol="0">
            <a:spAutoFit/>
          </a:bodyPr>
          <a:lstStyle/>
          <a:p>
            <a:pPr algn="ctr"/>
            <a:r>
              <a:rPr lang="en-US" sz="1600" dirty="0">
                <a:solidFill>
                  <a:schemeClr val="bg2"/>
                </a:solidFill>
                <a:latin typeface="Helvetica"/>
                <a:cs typeface="Helvetica"/>
              </a:rPr>
              <a:t>Monitoring and </a:t>
            </a:r>
            <a:br>
              <a:rPr lang="en-US" sz="1600" dirty="0">
                <a:solidFill>
                  <a:schemeClr val="bg2"/>
                </a:solidFill>
                <a:latin typeface="Helvetica"/>
                <a:cs typeface="Helvetica"/>
              </a:rPr>
            </a:br>
            <a:r>
              <a:rPr lang="en-US" sz="1600" dirty="0">
                <a:solidFill>
                  <a:schemeClr val="bg2"/>
                </a:solidFill>
                <a:latin typeface="Helvetica"/>
                <a:cs typeface="Helvetica"/>
              </a:rPr>
              <a:t>Reporting</a:t>
            </a:r>
          </a:p>
        </p:txBody>
      </p:sp>
      <p:grpSp>
        <p:nvGrpSpPr>
          <p:cNvPr id="14" name="Group 13"/>
          <p:cNvGrpSpPr/>
          <p:nvPr/>
        </p:nvGrpSpPr>
        <p:grpSpPr>
          <a:xfrm>
            <a:off x="3104303" y="3158940"/>
            <a:ext cx="913659" cy="913659"/>
            <a:chOff x="6695291" y="1733550"/>
            <a:chExt cx="913659" cy="913659"/>
          </a:xfrm>
        </p:grpSpPr>
        <p:sp>
          <p:nvSpPr>
            <p:cNvPr id="15" name="Oval 14"/>
            <p:cNvSpPr/>
            <p:nvPr/>
          </p:nvSpPr>
          <p:spPr>
            <a:xfrm>
              <a:off x="6695291" y="1733550"/>
              <a:ext cx="913659" cy="913659"/>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a:cs typeface="Helvetica"/>
              </a:endParaRPr>
            </a:p>
          </p:txBody>
        </p:sp>
        <p:grpSp>
          <p:nvGrpSpPr>
            <p:cNvPr id="16" name="Group 15"/>
            <p:cNvGrpSpPr/>
            <p:nvPr/>
          </p:nvGrpSpPr>
          <p:grpSpPr>
            <a:xfrm>
              <a:off x="6893766" y="1859121"/>
              <a:ext cx="572584" cy="640947"/>
              <a:chOff x="5562197" y="-49878"/>
              <a:chExt cx="657936" cy="736488"/>
            </a:xfrm>
            <a:effectLst/>
          </p:grpSpPr>
          <p:sp>
            <p:nvSpPr>
              <p:cNvPr id="17" name="Freeform 11"/>
              <p:cNvSpPr>
                <a:spLocks/>
              </p:cNvSpPr>
              <p:nvPr/>
            </p:nvSpPr>
            <p:spPr bwMode="auto">
              <a:xfrm>
                <a:off x="5814231" y="-49878"/>
                <a:ext cx="405902" cy="556179"/>
              </a:xfrm>
              <a:custGeom>
                <a:avLst/>
                <a:gdLst/>
                <a:ahLst/>
                <a:cxnLst>
                  <a:cxn ang="0">
                    <a:pos x="111" y="144"/>
                  </a:cxn>
                  <a:cxn ang="0">
                    <a:pos x="102" y="152"/>
                  </a:cxn>
                  <a:cxn ang="0">
                    <a:pos x="8" y="152"/>
                  </a:cxn>
                  <a:cxn ang="0">
                    <a:pos x="0" y="144"/>
                  </a:cxn>
                  <a:cxn ang="0">
                    <a:pos x="0" y="8"/>
                  </a:cxn>
                  <a:cxn ang="0">
                    <a:pos x="8" y="0"/>
                  </a:cxn>
                  <a:cxn ang="0">
                    <a:pos x="65" y="0"/>
                  </a:cxn>
                  <a:cxn ang="0">
                    <a:pos x="111" y="47"/>
                  </a:cxn>
                  <a:cxn ang="0">
                    <a:pos x="111" y="144"/>
                  </a:cxn>
                </a:cxnLst>
                <a:rect l="0" t="0" r="r" b="b"/>
                <a:pathLst>
                  <a:path w="111" h="152">
                    <a:moveTo>
                      <a:pt x="111" y="144"/>
                    </a:moveTo>
                    <a:cubicBezTo>
                      <a:pt x="111" y="148"/>
                      <a:pt x="107" y="152"/>
                      <a:pt x="102" y="152"/>
                    </a:cubicBezTo>
                    <a:cubicBezTo>
                      <a:pt x="8" y="152"/>
                      <a:pt x="8" y="152"/>
                      <a:pt x="8" y="152"/>
                    </a:cubicBezTo>
                    <a:cubicBezTo>
                      <a:pt x="3" y="152"/>
                      <a:pt x="0" y="148"/>
                      <a:pt x="0" y="144"/>
                    </a:cubicBezTo>
                    <a:cubicBezTo>
                      <a:pt x="0" y="8"/>
                      <a:pt x="0" y="8"/>
                      <a:pt x="0" y="8"/>
                    </a:cubicBezTo>
                    <a:cubicBezTo>
                      <a:pt x="0" y="4"/>
                      <a:pt x="3" y="0"/>
                      <a:pt x="8" y="0"/>
                    </a:cubicBezTo>
                    <a:cubicBezTo>
                      <a:pt x="65" y="0"/>
                      <a:pt x="65" y="0"/>
                      <a:pt x="65" y="0"/>
                    </a:cubicBezTo>
                    <a:cubicBezTo>
                      <a:pt x="111" y="47"/>
                      <a:pt x="111" y="47"/>
                      <a:pt x="111" y="47"/>
                    </a:cubicBezTo>
                    <a:lnTo>
                      <a:pt x="111" y="144"/>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grpSp>
            <p:nvGrpSpPr>
              <p:cNvPr id="18" name="Group 17"/>
              <p:cNvGrpSpPr/>
              <p:nvPr/>
            </p:nvGrpSpPr>
            <p:grpSpPr>
              <a:xfrm>
                <a:off x="5562197" y="87202"/>
                <a:ext cx="589883" cy="599408"/>
                <a:chOff x="7361996" y="550197"/>
                <a:chExt cx="589883" cy="599408"/>
              </a:xfrm>
            </p:grpSpPr>
            <p:sp>
              <p:nvSpPr>
                <p:cNvPr id="19" name="Pie 18"/>
                <p:cNvSpPr/>
                <p:nvPr/>
              </p:nvSpPr>
              <p:spPr>
                <a:xfrm>
                  <a:off x="7361996" y="559722"/>
                  <a:ext cx="589883" cy="589883"/>
                </a:xfrm>
                <a:prstGeom prst="pi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a:cs typeface="Helvetica"/>
                  </a:endParaRPr>
                </a:p>
              </p:txBody>
            </p:sp>
            <p:sp>
              <p:nvSpPr>
                <p:cNvPr id="21" name="Pie 20"/>
                <p:cNvSpPr/>
                <p:nvPr/>
              </p:nvSpPr>
              <p:spPr>
                <a:xfrm>
                  <a:off x="7427951" y="550197"/>
                  <a:ext cx="523927" cy="523927"/>
                </a:xfrm>
                <a:prstGeom prst="pie">
                  <a:avLst>
                    <a:gd name="adj1" fmla="val 16299169"/>
                    <a:gd name="adj2" fmla="val 115986"/>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a:cs typeface="Helvetica"/>
                  </a:endParaRPr>
                </a:p>
              </p:txBody>
            </p:sp>
          </p:grpSp>
        </p:grpSp>
      </p:grpSp>
      <p:sp>
        <p:nvSpPr>
          <p:cNvPr id="22" name="TextBox 21"/>
          <p:cNvSpPr txBox="1"/>
          <p:nvPr/>
        </p:nvSpPr>
        <p:spPr>
          <a:xfrm>
            <a:off x="1338624" y="4301940"/>
            <a:ext cx="1108497" cy="584776"/>
          </a:xfrm>
          <a:prstGeom prst="rect">
            <a:avLst/>
          </a:prstGeom>
          <a:noFill/>
        </p:spPr>
        <p:txBody>
          <a:bodyPr wrap="none" rtlCol="0">
            <a:spAutoFit/>
          </a:bodyPr>
          <a:lstStyle/>
          <a:p>
            <a:pPr algn="ctr"/>
            <a:r>
              <a:rPr lang="en-US" sz="1600" dirty="0">
                <a:solidFill>
                  <a:schemeClr val="bg2"/>
                </a:solidFill>
                <a:latin typeface="Helvetica"/>
                <a:cs typeface="Helvetica"/>
              </a:rPr>
              <a:t>File </a:t>
            </a:r>
            <a:br>
              <a:rPr lang="en-US" sz="1600" dirty="0">
                <a:solidFill>
                  <a:schemeClr val="bg2"/>
                </a:solidFill>
                <a:latin typeface="Helvetica"/>
                <a:cs typeface="Helvetica"/>
              </a:rPr>
            </a:br>
            <a:r>
              <a:rPr lang="en-US" sz="1600" dirty="0">
                <a:solidFill>
                  <a:schemeClr val="bg2"/>
                </a:solidFill>
                <a:latin typeface="Helvetica"/>
                <a:cs typeface="Helvetica"/>
              </a:rPr>
              <a:t>Protection</a:t>
            </a:r>
          </a:p>
        </p:txBody>
      </p:sp>
      <p:grpSp>
        <p:nvGrpSpPr>
          <p:cNvPr id="23" name="Group 22"/>
          <p:cNvGrpSpPr/>
          <p:nvPr/>
        </p:nvGrpSpPr>
        <p:grpSpPr>
          <a:xfrm>
            <a:off x="1435672" y="3158940"/>
            <a:ext cx="914400" cy="914400"/>
            <a:chOff x="5496361" y="1733550"/>
            <a:chExt cx="914400" cy="914400"/>
          </a:xfrm>
        </p:grpSpPr>
        <p:sp>
          <p:nvSpPr>
            <p:cNvPr id="24" name="Oval 23"/>
            <p:cNvSpPr/>
            <p:nvPr/>
          </p:nvSpPr>
          <p:spPr>
            <a:xfrm>
              <a:off x="5496361" y="1733550"/>
              <a:ext cx="914400" cy="914400"/>
            </a:xfrm>
            <a:prstGeom prst="ellipse">
              <a:avLst/>
            </a:prstGeom>
            <a:solidFill>
              <a:schemeClr val="accent2"/>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a:cs typeface="Helvetica"/>
              </a:endParaRPr>
            </a:p>
          </p:txBody>
        </p:sp>
        <p:grpSp>
          <p:nvGrpSpPr>
            <p:cNvPr id="25" name="Group 24"/>
            <p:cNvGrpSpPr/>
            <p:nvPr/>
          </p:nvGrpSpPr>
          <p:grpSpPr>
            <a:xfrm>
              <a:off x="5609981" y="1801812"/>
              <a:ext cx="667239" cy="777876"/>
              <a:chOff x="-1470523" y="1469334"/>
              <a:chExt cx="667239" cy="777876"/>
            </a:xfrm>
          </p:grpSpPr>
          <p:sp>
            <p:nvSpPr>
              <p:cNvPr id="26" name="Freeform 7"/>
              <p:cNvSpPr>
                <a:spLocks/>
              </p:cNvSpPr>
              <p:nvPr/>
            </p:nvSpPr>
            <p:spPr bwMode="auto">
              <a:xfrm>
                <a:off x="-1169410" y="2166228"/>
                <a:ext cx="86684" cy="80982"/>
              </a:xfrm>
              <a:custGeom>
                <a:avLst/>
                <a:gdLst/>
                <a:ahLst/>
                <a:cxnLst>
                  <a:cxn ang="0">
                    <a:pos x="19" y="0"/>
                  </a:cxn>
                  <a:cxn ang="0">
                    <a:pos x="13" y="0"/>
                  </a:cxn>
                  <a:cxn ang="0">
                    <a:pos x="13" y="20"/>
                  </a:cxn>
                  <a:cxn ang="0">
                    <a:pos x="5" y="13"/>
                  </a:cxn>
                  <a:cxn ang="0">
                    <a:pos x="3" y="12"/>
                  </a:cxn>
                  <a:cxn ang="0">
                    <a:pos x="1" y="12"/>
                  </a:cxn>
                  <a:cxn ang="0">
                    <a:pos x="1" y="16"/>
                  </a:cxn>
                  <a:cxn ang="0">
                    <a:pos x="16" y="30"/>
                  </a:cxn>
                  <a:cxn ang="0">
                    <a:pos x="31" y="16"/>
                  </a:cxn>
                  <a:cxn ang="0">
                    <a:pos x="30" y="12"/>
                  </a:cxn>
                  <a:cxn ang="0">
                    <a:pos x="28" y="12"/>
                  </a:cxn>
                  <a:cxn ang="0">
                    <a:pos x="26" y="13"/>
                  </a:cxn>
                  <a:cxn ang="0">
                    <a:pos x="19" y="20"/>
                  </a:cxn>
                  <a:cxn ang="0">
                    <a:pos x="19" y="0"/>
                  </a:cxn>
                </a:cxnLst>
                <a:rect l="0" t="0" r="r" b="b"/>
                <a:pathLst>
                  <a:path w="32" h="30">
                    <a:moveTo>
                      <a:pt x="19" y="0"/>
                    </a:moveTo>
                    <a:cubicBezTo>
                      <a:pt x="13" y="0"/>
                      <a:pt x="13" y="0"/>
                      <a:pt x="13" y="0"/>
                    </a:cubicBezTo>
                    <a:cubicBezTo>
                      <a:pt x="13" y="20"/>
                      <a:pt x="13" y="20"/>
                      <a:pt x="13" y="20"/>
                    </a:cubicBezTo>
                    <a:cubicBezTo>
                      <a:pt x="5" y="13"/>
                      <a:pt x="5" y="13"/>
                      <a:pt x="5" y="13"/>
                    </a:cubicBezTo>
                    <a:cubicBezTo>
                      <a:pt x="5" y="12"/>
                      <a:pt x="4" y="12"/>
                      <a:pt x="3" y="12"/>
                    </a:cubicBezTo>
                    <a:cubicBezTo>
                      <a:pt x="3" y="12"/>
                      <a:pt x="2" y="12"/>
                      <a:pt x="1" y="12"/>
                    </a:cubicBezTo>
                    <a:cubicBezTo>
                      <a:pt x="0" y="13"/>
                      <a:pt x="0" y="15"/>
                      <a:pt x="1" y="16"/>
                    </a:cubicBezTo>
                    <a:cubicBezTo>
                      <a:pt x="16" y="30"/>
                      <a:pt x="16" y="30"/>
                      <a:pt x="16" y="30"/>
                    </a:cubicBezTo>
                    <a:cubicBezTo>
                      <a:pt x="31" y="16"/>
                      <a:pt x="31" y="16"/>
                      <a:pt x="31" y="16"/>
                    </a:cubicBezTo>
                    <a:cubicBezTo>
                      <a:pt x="32" y="15"/>
                      <a:pt x="31" y="13"/>
                      <a:pt x="30" y="12"/>
                    </a:cubicBezTo>
                    <a:cubicBezTo>
                      <a:pt x="30" y="12"/>
                      <a:pt x="29" y="12"/>
                      <a:pt x="28" y="12"/>
                    </a:cubicBezTo>
                    <a:cubicBezTo>
                      <a:pt x="28" y="12"/>
                      <a:pt x="27" y="12"/>
                      <a:pt x="26" y="13"/>
                    </a:cubicBezTo>
                    <a:cubicBezTo>
                      <a:pt x="19" y="20"/>
                      <a:pt x="19" y="20"/>
                      <a:pt x="19" y="20"/>
                    </a:cubicBezTo>
                    <a:cubicBezTo>
                      <a:pt x="19" y="0"/>
                      <a:pt x="19" y="0"/>
                      <a:pt x="19" y="0"/>
                    </a:cubicBezTo>
                  </a:path>
                </a:pathLst>
              </a:custGeom>
              <a:solidFill>
                <a:schemeClr val="tx1">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27" name="Freeform 8"/>
              <p:cNvSpPr>
                <a:spLocks/>
              </p:cNvSpPr>
              <p:nvPr/>
            </p:nvSpPr>
            <p:spPr bwMode="auto">
              <a:xfrm>
                <a:off x="-1169410" y="1469334"/>
                <a:ext cx="86684" cy="80982"/>
              </a:xfrm>
              <a:custGeom>
                <a:avLst/>
                <a:gdLst/>
                <a:ahLst/>
                <a:cxnLst>
                  <a:cxn ang="0">
                    <a:pos x="1" y="18"/>
                  </a:cxn>
                  <a:cxn ang="0">
                    <a:pos x="5" y="18"/>
                  </a:cxn>
                  <a:cxn ang="0">
                    <a:pos x="13" y="10"/>
                  </a:cxn>
                  <a:cxn ang="0">
                    <a:pos x="13" y="30"/>
                  </a:cxn>
                  <a:cxn ang="0">
                    <a:pos x="19" y="30"/>
                  </a:cxn>
                  <a:cxn ang="0">
                    <a:pos x="19" y="10"/>
                  </a:cxn>
                  <a:cxn ang="0">
                    <a:pos x="26" y="18"/>
                  </a:cxn>
                  <a:cxn ang="0">
                    <a:pos x="30" y="18"/>
                  </a:cxn>
                  <a:cxn ang="0">
                    <a:pos x="31" y="15"/>
                  </a:cxn>
                  <a:cxn ang="0">
                    <a:pos x="16" y="0"/>
                  </a:cxn>
                  <a:cxn ang="0">
                    <a:pos x="1" y="15"/>
                  </a:cxn>
                  <a:cxn ang="0">
                    <a:pos x="1" y="18"/>
                  </a:cxn>
                </a:cxnLst>
                <a:rect l="0" t="0" r="r" b="b"/>
                <a:pathLst>
                  <a:path w="32" h="30">
                    <a:moveTo>
                      <a:pt x="1" y="18"/>
                    </a:moveTo>
                    <a:cubicBezTo>
                      <a:pt x="3" y="19"/>
                      <a:pt x="4" y="19"/>
                      <a:pt x="5" y="18"/>
                    </a:cubicBezTo>
                    <a:cubicBezTo>
                      <a:pt x="13" y="10"/>
                      <a:pt x="13" y="10"/>
                      <a:pt x="13" y="10"/>
                    </a:cubicBezTo>
                    <a:cubicBezTo>
                      <a:pt x="13" y="30"/>
                      <a:pt x="13" y="30"/>
                      <a:pt x="13" y="30"/>
                    </a:cubicBezTo>
                    <a:cubicBezTo>
                      <a:pt x="19" y="30"/>
                      <a:pt x="19" y="30"/>
                      <a:pt x="19" y="30"/>
                    </a:cubicBezTo>
                    <a:cubicBezTo>
                      <a:pt x="19" y="10"/>
                      <a:pt x="19" y="10"/>
                      <a:pt x="19" y="10"/>
                    </a:cubicBezTo>
                    <a:cubicBezTo>
                      <a:pt x="26" y="18"/>
                      <a:pt x="26" y="18"/>
                      <a:pt x="26" y="18"/>
                    </a:cubicBezTo>
                    <a:cubicBezTo>
                      <a:pt x="27" y="19"/>
                      <a:pt x="29" y="19"/>
                      <a:pt x="30" y="18"/>
                    </a:cubicBezTo>
                    <a:cubicBezTo>
                      <a:pt x="31" y="17"/>
                      <a:pt x="32" y="16"/>
                      <a:pt x="31" y="15"/>
                    </a:cubicBezTo>
                    <a:cubicBezTo>
                      <a:pt x="16" y="0"/>
                      <a:pt x="16" y="0"/>
                      <a:pt x="16" y="0"/>
                    </a:cubicBezTo>
                    <a:cubicBezTo>
                      <a:pt x="1" y="15"/>
                      <a:pt x="1" y="15"/>
                      <a:pt x="1" y="15"/>
                    </a:cubicBezTo>
                    <a:cubicBezTo>
                      <a:pt x="0" y="16"/>
                      <a:pt x="0" y="17"/>
                      <a:pt x="1"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28" name="Freeform 9"/>
              <p:cNvSpPr>
                <a:spLocks/>
              </p:cNvSpPr>
              <p:nvPr/>
            </p:nvSpPr>
            <p:spPr bwMode="auto">
              <a:xfrm>
                <a:off x="-1470523" y="1803524"/>
                <a:ext cx="77559" cy="83263"/>
              </a:xfrm>
              <a:custGeom>
                <a:avLst/>
                <a:gdLst/>
                <a:ahLst/>
                <a:cxnLst>
                  <a:cxn ang="0">
                    <a:pos x="16" y="0"/>
                  </a:cxn>
                  <a:cxn ang="0">
                    <a:pos x="14" y="1"/>
                  </a:cxn>
                  <a:cxn ang="0">
                    <a:pos x="0" y="15"/>
                  </a:cxn>
                  <a:cxn ang="0">
                    <a:pos x="14" y="30"/>
                  </a:cxn>
                  <a:cxn ang="0">
                    <a:pos x="16" y="31"/>
                  </a:cxn>
                  <a:cxn ang="0">
                    <a:pos x="17" y="30"/>
                  </a:cxn>
                  <a:cxn ang="0">
                    <a:pos x="17" y="26"/>
                  </a:cxn>
                  <a:cxn ang="0">
                    <a:pos x="9" y="18"/>
                  </a:cxn>
                  <a:cxn ang="0">
                    <a:pos x="29" y="18"/>
                  </a:cxn>
                  <a:cxn ang="0">
                    <a:pos x="29" y="13"/>
                  </a:cxn>
                  <a:cxn ang="0">
                    <a:pos x="9" y="13"/>
                  </a:cxn>
                  <a:cxn ang="0">
                    <a:pos x="17" y="5"/>
                  </a:cxn>
                  <a:cxn ang="0">
                    <a:pos x="17" y="1"/>
                  </a:cxn>
                  <a:cxn ang="0">
                    <a:pos x="16" y="0"/>
                  </a:cxn>
                </a:cxnLst>
                <a:rect l="0" t="0" r="r" b="b"/>
                <a:pathLst>
                  <a:path w="29" h="31">
                    <a:moveTo>
                      <a:pt x="16" y="0"/>
                    </a:moveTo>
                    <a:cubicBezTo>
                      <a:pt x="15" y="0"/>
                      <a:pt x="14" y="0"/>
                      <a:pt x="14" y="1"/>
                    </a:cubicBezTo>
                    <a:cubicBezTo>
                      <a:pt x="0" y="15"/>
                      <a:pt x="0" y="15"/>
                      <a:pt x="0" y="15"/>
                    </a:cubicBezTo>
                    <a:cubicBezTo>
                      <a:pt x="14" y="30"/>
                      <a:pt x="14" y="30"/>
                      <a:pt x="14" y="30"/>
                    </a:cubicBezTo>
                    <a:cubicBezTo>
                      <a:pt x="14" y="31"/>
                      <a:pt x="15" y="31"/>
                      <a:pt x="16" y="31"/>
                    </a:cubicBezTo>
                    <a:cubicBezTo>
                      <a:pt x="16" y="31"/>
                      <a:pt x="17" y="31"/>
                      <a:pt x="17" y="30"/>
                    </a:cubicBezTo>
                    <a:cubicBezTo>
                      <a:pt x="18" y="29"/>
                      <a:pt x="18" y="27"/>
                      <a:pt x="17" y="26"/>
                    </a:cubicBezTo>
                    <a:cubicBezTo>
                      <a:pt x="9" y="18"/>
                      <a:pt x="9" y="18"/>
                      <a:pt x="9" y="18"/>
                    </a:cubicBezTo>
                    <a:cubicBezTo>
                      <a:pt x="29" y="18"/>
                      <a:pt x="29" y="18"/>
                      <a:pt x="29" y="18"/>
                    </a:cubicBezTo>
                    <a:cubicBezTo>
                      <a:pt x="29" y="13"/>
                      <a:pt x="29" y="13"/>
                      <a:pt x="29" y="13"/>
                    </a:cubicBezTo>
                    <a:cubicBezTo>
                      <a:pt x="9" y="13"/>
                      <a:pt x="9" y="13"/>
                      <a:pt x="9" y="13"/>
                    </a:cubicBezTo>
                    <a:cubicBezTo>
                      <a:pt x="17" y="5"/>
                      <a:pt x="17" y="5"/>
                      <a:pt x="17" y="5"/>
                    </a:cubicBezTo>
                    <a:cubicBezTo>
                      <a:pt x="18" y="4"/>
                      <a:pt x="18" y="2"/>
                      <a:pt x="17" y="1"/>
                    </a:cubicBezTo>
                    <a:cubicBezTo>
                      <a:pt x="17" y="0"/>
                      <a:pt x="16" y="0"/>
                      <a:pt x="16" y="0"/>
                    </a:cubicBezTo>
                  </a:path>
                </a:pathLst>
              </a:custGeom>
              <a:solidFill>
                <a:schemeClr val="tx1">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29" name="Freeform 10"/>
              <p:cNvSpPr>
                <a:spLocks/>
              </p:cNvSpPr>
              <p:nvPr/>
            </p:nvSpPr>
            <p:spPr bwMode="auto">
              <a:xfrm>
                <a:off x="-883125" y="1803524"/>
                <a:ext cx="79841" cy="83263"/>
              </a:xfrm>
              <a:custGeom>
                <a:avLst/>
                <a:gdLst/>
                <a:ahLst/>
                <a:cxnLst>
                  <a:cxn ang="0">
                    <a:pos x="12" y="30"/>
                  </a:cxn>
                  <a:cxn ang="0">
                    <a:pos x="13" y="26"/>
                  </a:cxn>
                  <a:cxn ang="0">
                    <a:pos x="20" y="18"/>
                  </a:cxn>
                  <a:cxn ang="0">
                    <a:pos x="0" y="18"/>
                  </a:cxn>
                  <a:cxn ang="0">
                    <a:pos x="0" y="13"/>
                  </a:cxn>
                  <a:cxn ang="0">
                    <a:pos x="20" y="13"/>
                  </a:cxn>
                  <a:cxn ang="0">
                    <a:pos x="13" y="5"/>
                  </a:cxn>
                  <a:cxn ang="0">
                    <a:pos x="12" y="1"/>
                  </a:cxn>
                  <a:cxn ang="0">
                    <a:pos x="16" y="1"/>
                  </a:cxn>
                  <a:cxn ang="0">
                    <a:pos x="30" y="15"/>
                  </a:cxn>
                  <a:cxn ang="0">
                    <a:pos x="16" y="30"/>
                  </a:cxn>
                  <a:cxn ang="0">
                    <a:pos x="12" y="30"/>
                  </a:cxn>
                </a:cxnLst>
                <a:rect l="0" t="0" r="r" b="b"/>
                <a:pathLst>
                  <a:path w="30" h="31">
                    <a:moveTo>
                      <a:pt x="12" y="30"/>
                    </a:moveTo>
                    <a:cubicBezTo>
                      <a:pt x="12" y="29"/>
                      <a:pt x="12" y="27"/>
                      <a:pt x="13" y="26"/>
                    </a:cubicBezTo>
                    <a:cubicBezTo>
                      <a:pt x="20" y="18"/>
                      <a:pt x="20" y="18"/>
                      <a:pt x="20" y="18"/>
                    </a:cubicBezTo>
                    <a:cubicBezTo>
                      <a:pt x="0" y="18"/>
                      <a:pt x="0" y="18"/>
                      <a:pt x="0" y="18"/>
                    </a:cubicBezTo>
                    <a:cubicBezTo>
                      <a:pt x="0" y="13"/>
                      <a:pt x="0" y="13"/>
                      <a:pt x="0" y="13"/>
                    </a:cubicBezTo>
                    <a:cubicBezTo>
                      <a:pt x="20" y="13"/>
                      <a:pt x="20" y="13"/>
                      <a:pt x="20" y="13"/>
                    </a:cubicBezTo>
                    <a:cubicBezTo>
                      <a:pt x="13" y="5"/>
                      <a:pt x="13" y="5"/>
                      <a:pt x="13" y="5"/>
                    </a:cubicBezTo>
                    <a:cubicBezTo>
                      <a:pt x="12" y="4"/>
                      <a:pt x="12" y="2"/>
                      <a:pt x="12" y="1"/>
                    </a:cubicBezTo>
                    <a:cubicBezTo>
                      <a:pt x="13" y="0"/>
                      <a:pt x="15" y="0"/>
                      <a:pt x="16" y="1"/>
                    </a:cubicBezTo>
                    <a:cubicBezTo>
                      <a:pt x="30" y="15"/>
                      <a:pt x="30" y="15"/>
                      <a:pt x="30" y="15"/>
                    </a:cubicBezTo>
                    <a:cubicBezTo>
                      <a:pt x="16" y="30"/>
                      <a:pt x="16" y="30"/>
                      <a:pt x="16" y="30"/>
                    </a:cubicBezTo>
                    <a:cubicBezTo>
                      <a:pt x="15" y="31"/>
                      <a:pt x="13" y="31"/>
                      <a:pt x="12"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30" name="Freeform 11"/>
              <p:cNvSpPr>
                <a:spLocks/>
              </p:cNvSpPr>
              <p:nvPr/>
            </p:nvSpPr>
            <p:spPr bwMode="auto">
              <a:xfrm>
                <a:off x="-1258375" y="1635859"/>
                <a:ext cx="298832" cy="409468"/>
              </a:xfrm>
              <a:custGeom>
                <a:avLst/>
                <a:gdLst/>
                <a:ahLst/>
                <a:cxnLst>
                  <a:cxn ang="0">
                    <a:pos x="111" y="144"/>
                  </a:cxn>
                  <a:cxn ang="0">
                    <a:pos x="102" y="152"/>
                  </a:cxn>
                  <a:cxn ang="0">
                    <a:pos x="8" y="152"/>
                  </a:cxn>
                  <a:cxn ang="0">
                    <a:pos x="0" y="144"/>
                  </a:cxn>
                  <a:cxn ang="0">
                    <a:pos x="0" y="8"/>
                  </a:cxn>
                  <a:cxn ang="0">
                    <a:pos x="8" y="0"/>
                  </a:cxn>
                  <a:cxn ang="0">
                    <a:pos x="65" y="0"/>
                  </a:cxn>
                  <a:cxn ang="0">
                    <a:pos x="111" y="47"/>
                  </a:cxn>
                  <a:cxn ang="0">
                    <a:pos x="111" y="144"/>
                  </a:cxn>
                </a:cxnLst>
                <a:rect l="0" t="0" r="r" b="b"/>
                <a:pathLst>
                  <a:path w="111" h="152">
                    <a:moveTo>
                      <a:pt x="111" y="144"/>
                    </a:moveTo>
                    <a:cubicBezTo>
                      <a:pt x="111" y="148"/>
                      <a:pt x="107" y="152"/>
                      <a:pt x="102" y="152"/>
                    </a:cubicBezTo>
                    <a:cubicBezTo>
                      <a:pt x="8" y="152"/>
                      <a:pt x="8" y="152"/>
                      <a:pt x="8" y="152"/>
                    </a:cubicBezTo>
                    <a:cubicBezTo>
                      <a:pt x="3" y="152"/>
                      <a:pt x="0" y="148"/>
                      <a:pt x="0" y="144"/>
                    </a:cubicBezTo>
                    <a:cubicBezTo>
                      <a:pt x="0" y="8"/>
                      <a:pt x="0" y="8"/>
                      <a:pt x="0" y="8"/>
                    </a:cubicBezTo>
                    <a:cubicBezTo>
                      <a:pt x="0" y="4"/>
                      <a:pt x="3" y="0"/>
                      <a:pt x="8" y="0"/>
                    </a:cubicBezTo>
                    <a:cubicBezTo>
                      <a:pt x="65" y="0"/>
                      <a:pt x="65" y="0"/>
                      <a:pt x="65" y="0"/>
                    </a:cubicBezTo>
                    <a:cubicBezTo>
                      <a:pt x="111" y="47"/>
                      <a:pt x="111" y="47"/>
                      <a:pt x="111" y="47"/>
                    </a:cubicBezTo>
                    <a:lnTo>
                      <a:pt x="111" y="144"/>
                    </a:lnTo>
                    <a:close/>
                  </a:path>
                </a:pathLst>
              </a:custGeom>
              <a:solidFill>
                <a:srgbClr val="FFFFF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31" name="Rectangle 12"/>
              <p:cNvSpPr>
                <a:spLocks noChangeArrowheads="1"/>
              </p:cNvSpPr>
              <p:nvPr/>
            </p:nvSpPr>
            <p:spPr bwMode="auto">
              <a:xfrm>
                <a:off x="-1209330" y="1795540"/>
                <a:ext cx="193899" cy="26234"/>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32" name="Rectangle 13"/>
              <p:cNvSpPr>
                <a:spLocks noChangeArrowheads="1"/>
              </p:cNvSpPr>
              <p:nvPr/>
            </p:nvSpPr>
            <p:spPr bwMode="auto">
              <a:xfrm>
                <a:off x="-1209330" y="1848767"/>
                <a:ext cx="193899" cy="2395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33" name="Rectangle 14"/>
              <p:cNvSpPr>
                <a:spLocks noChangeArrowheads="1"/>
              </p:cNvSpPr>
              <p:nvPr/>
            </p:nvSpPr>
            <p:spPr bwMode="auto">
              <a:xfrm>
                <a:off x="-1209330" y="1899713"/>
                <a:ext cx="193899" cy="2509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sp>
            <p:nvSpPr>
              <p:cNvPr id="34" name="Rectangle 15"/>
              <p:cNvSpPr>
                <a:spLocks noChangeArrowheads="1"/>
              </p:cNvSpPr>
              <p:nvPr/>
            </p:nvSpPr>
            <p:spPr bwMode="auto">
              <a:xfrm>
                <a:off x="-1209330" y="1951800"/>
                <a:ext cx="193899" cy="2395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600">
                  <a:latin typeface="Helvetica"/>
                  <a:cs typeface="Helvetica"/>
                </a:endParaRPr>
              </a:p>
            </p:txBody>
          </p:sp>
        </p:grpSp>
      </p:grpSp>
      <p:sp>
        <p:nvSpPr>
          <p:cNvPr id="35" name="TextBox 34"/>
          <p:cNvSpPr txBox="1"/>
          <p:nvPr/>
        </p:nvSpPr>
        <p:spPr>
          <a:xfrm>
            <a:off x="2226186" y="2432799"/>
            <a:ext cx="1108497" cy="584776"/>
          </a:xfrm>
          <a:prstGeom prst="rect">
            <a:avLst/>
          </a:prstGeom>
          <a:noFill/>
        </p:spPr>
        <p:txBody>
          <a:bodyPr wrap="none" rtlCol="0">
            <a:spAutoFit/>
          </a:bodyPr>
          <a:lstStyle/>
          <a:p>
            <a:pPr algn="ctr"/>
            <a:r>
              <a:rPr lang="en-US" sz="1600" dirty="0">
                <a:solidFill>
                  <a:schemeClr val="bg2"/>
                </a:solidFill>
                <a:latin typeface="Helvetica"/>
                <a:cs typeface="Helvetica"/>
              </a:rPr>
              <a:t>Device</a:t>
            </a:r>
          </a:p>
          <a:p>
            <a:pPr algn="ctr"/>
            <a:r>
              <a:rPr lang="en-US" sz="1600" dirty="0">
                <a:solidFill>
                  <a:schemeClr val="bg2"/>
                </a:solidFill>
                <a:latin typeface="Helvetica"/>
                <a:cs typeface="Helvetica"/>
              </a:rPr>
              <a:t>Protection</a:t>
            </a:r>
          </a:p>
        </p:txBody>
      </p:sp>
      <p:grpSp>
        <p:nvGrpSpPr>
          <p:cNvPr id="36" name="Group 35"/>
          <p:cNvGrpSpPr/>
          <p:nvPr/>
        </p:nvGrpSpPr>
        <p:grpSpPr>
          <a:xfrm>
            <a:off x="2323234" y="1289799"/>
            <a:ext cx="914400" cy="914400"/>
            <a:chOff x="2980939" y="912234"/>
            <a:chExt cx="914400" cy="914400"/>
          </a:xfrm>
        </p:grpSpPr>
        <p:sp>
          <p:nvSpPr>
            <p:cNvPr id="37" name="Oval 36"/>
            <p:cNvSpPr/>
            <p:nvPr/>
          </p:nvSpPr>
          <p:spPr>
            <a:xfrm>
              <a:off x="2980939" y="912234"/>
              <a:ext cx="914400" cy="914400"/>
            </a:xfrm>
            <a:prstGeom prst="ellipse">
              <a:avLst/>
            </a:prstGeom>
            <a:solidFill>
              <a:schemeClr val="accent1"/>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a:cs typeface="Helvetica"/>
              </a:endParaRPr>
            </a:p>
          </p:txBody>
        </p:sp>
        <p:grpSp>
          <p:nvGrpSpPr>
            <p:cNvPr id="38" name="Group 6"/>
            <p:cNvGrpSpPr>
              <a:grpSpLocks noChangeAspect="1"/>
            </p:cNvGrpSpPr>
            <p:nvPr/>
          </p:nvGrpSpPr>
          <p:grpSpPr bwMode="auto">
            <a:xfrm>
              <a:off x="3133570" y="1018716"/>
              <a:ext cx="662360" cy="639475"/>
              <a:chOff x="2375" y="1130"/>
              <a:chExt cx="1013" cy="978"/>
            </a:xfrm>
          </p:grpSpPr>
          <p:sp>
            <p:nvSpPr>
              <p:cNvPr id="39" name="Freeform 7"/>
              <p:cNvSpPr>
                <a:spLocks/>
              </p:cNvSpPr>
              <p:nvPr/>
            </p:nvSpPr>
            <p:spPr bwMode="auto">
              <a:xfrm>
                <a:off x="2501" y="1241"/>
                <a:ext cx="264" cy="420"/>
              </a:xfrm>
              <a:custGeom>
                <a:avLst/>
                <a:gdLst>
                  <a:gd name="T0" fmla="*/ 9 w 264"/>
                  <a:gd name="T1" fmla="*/ 420 h 420"/>
                  <a:gd name="T2" fmla="*/ 0 w 264"/>
                  <a:gd name="T3" fmla="*/ 416 h 420"/>
                  <a:gd name="T4" fmla="*/ 255 w 264"/>
                  <a:gd name="T5" fmla="*/ 0 h 420"/>
                  <a:gd name="T6" fmla="*/ 264 w 264"/>
                  <a:gd name="T7" fmla="*/ 5 h 420"/>
                  <a:gd name="T8" fmla="*/ 9 w 264"/>
                  <a:gd name="T9" fmla="*/ 420 h 420"/>
                </a:gdLst>
                <a:ahLst/>
                <a:cxnLst>
                  <a:cxn ang="0">
                    <a:pos x="T0" y="T1"/>
                  </a:cxn>
                  <a:cxn ang="0">
                    <a:pos x="T2" y="T3"/>
                  </a:cxn>
                  <a:cxn ang="0">
                    <a:pos x="T4" y="T5"/>
                  </a:cxn>
                  <a:cxn ang="0">
                    <a:pos x="T6" y="T7"/>
                  </a:cxn>
                  <a:cxn ang="0">
                    <a:pos x="T8" y="T9"/>
                  </a:cxn>
                </a:cxnLst>
                <a:rect l="0" t="0" r="r" b="b"/>
                <a:pathLst>
                  <a:path w="264" h="420">
                    <a:moveTo>
                      <a:pt x="9" y="420"/>
                    </a:moveTo>
                    <a:lnTo>
                      <a:pt x="0" y="416"/>
                    </a:lnTo>
                    <a:lnTo>
                      <a:pt x="255" y="0"/>
                    </a:lnTo>
                    <a:lnTo>
                      <a:pt x="264" y="5"/>
                    </a:lnTo>
                    <a:lnTo>
                      <a:pt x="9" y="420"/>
                    </a:lnTo>
                    <a:close/>
                  </a:path>
                </a:pathLst>
              </a:custGeom>
              <a:solidFill>
                <a:srgbClr val="3A4D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0" name="Freeform 8"/>
              <p:cNvSpPr>
                <a:spLocks/>
              </p:cNvSpPr>
              <p:nvPr/>
            </p:nvSpPr>
            <p:spPr bwMode="auto">
              <a:xfrm>
                <a:off x="2890" y="1298"/>
                <a:ext cx="241" cy="231"/>
              </a:xfrm>
              <a:custGeom>
                <a:avLst/>
                <a:gdLst>
                  <a:gd name="T0" fmla="*/ 236 w 241"/>
                  <a:gd name="T1" fmla="*/ 231 h 231"/>
                  <a:gd name="T2" fmla="*/ 0 w 241"/>
                  <a:gd name="T3" fmla="*/ 4 h 231"/>
                  <a:gd name="T4" fmla="*/ 5 w 241"/>
                  <a:gd name="T5" fmla="*/ 0 h 231"/>
                  <a:gd name="T6" fmla="*/ 241 w 241"/>
                  <a:gd name="T7" fmla="*/ 226 h 231"/>
                  <a:gd name="T8" fmla="*/ 236 w 241"/>
                  <a:gd name="T9" fmla="*/ 231 h 231"/>
                </a:gdLst>
                <a:ahLst/>
                <a:cxnLst>
                  <a:cxn ang="0">
                    <a:pos x="T0" y="T1"/>
                  </a:cxn>
                  <a:cxn ang="0">
                    <a:pos x="T2" y="T3"/>
                  </a:cxn>
                  <a:cxn ang="0">
                    <a:pos x="T4" y="T5"/>
                  </a:cxn>
                  <a:cxn ang="0">
                    <a:pos x="T6" y="T7"/>
                  </a:cxn>
                  <a:cxn ang="0">
                    <a:pos x="T8" y="T9"/>
                  </a:cxn>
                </a:cxnLst>
                <a:rect l="0" t="0" r="r" b="b"/>
                <a:pathLst>
                  <a:path w="241" h="231">
                    <a:moveTo>
                      <a:pt x="236" y="231"/>
                    </a:moveTo>
                    <a:lnTo>
                      <a:pt x="0" y="4"/>
                    </a:lnTo>
                    <a:lnTo>
                      <a:pt x="5" y="0"/>
                    </a:lnTo>
                    <a:lnTo>
                      <a:pt x="241" y="226"/>
                    </a:lnTo>
                    <a:lnTo>
                      <a:pt x="236" y="231"/>
                    </a:lnTo>
                    <a:close/>
                  </a:path>
                </a:pathLst>
              </a:custGeom>
              <a:solidFill>
                <a:srgbClr val="3A4D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1" name="Freeform 9"/>
              <p:cNvSpPr>
                <a:spLocks/>
              </p:cNvSpPr>
              <p:nvPr/>
            </p:nvSpPr>
            <p:spPr bwMode="auto">
              <a:xfrm>
                <a:off x="2852" y="1626"/>
                <a:ext cx="269" cy="217"/>
              </a:xfrm>
              <a:custGeom>
                <a:avLst/>
                <a:gdLst>
                  <a:gd name="T0" fmla="*/ 5 w 269"/>
                  <a:gd name="T1" fmla="*/ 217 h 217"/>
                  <a:gd name="T2" fmla="*/ 0 w 269"/>
                  <a:gd name="T3" fmla="*/ 208 h 217"/>
                  <a:gd name="T4" fmla="*/ 265 w 269"/>
                  <a:gd name="T5" fmla="*/ 0 h 217"/>
                  <a:gd name="T6" fmla="*/ 269 w 269"/>
                  <a:gd name="T7" fmla="*/ 9 h 217"/>
                  <a:gd name="T8" fmla="*/ 5 w 269"/>
                  <a:gd name="T9" fmla="*/ 217 h 217"/>
                </a:gdLst>
                <a:ahLst/>
                <a:cxnLst>
                  <a:cxn ang="0">
                    <a:pos x="T0" y="T1"/>
                  </a:cxn>
                  <a:cxn ang="0">
                    <a:pos x="T2" y="T3"/>
                  </a:cxn>
                  <a:cxn ang="0">
                    <a:pos x="T4" y="T5"/>
                  </a:cxn>
                  <a:cxn ang="0">
                    <a:pos x="T6" y="T7"/>
                  </a:cxn>
                  <a:cxn ang="0">
                    <a:pos x="T8" y="T9"/>
                  </a:cxn>
                </a:cxnLst>
                <a:rect l="0" t="0" r="r" b="b"/>
                <a:pathLst>
                  <a:path w="269" h="217">
                    <a:moveTo>
                      <a:pt x="5" y="217"/>
                    </a:moveTo>
                    <a:lnTo>
                      <a:pt x="0" y="208"/>
                    </a:lnTo>
                    <a:lnTo>
                      <a:pt x="265" y="0"/>
                    </a:lnTo>
                    <a:lnTo>
                      <a:pt x="269" y="9"/>
                    </a:lnTo>
                    <a:lnTo>
                      <a:pt x="5" y="217"/>
                    </a:lnTo>
                    <a:close/>
                  </a:path>
                </a:pathLst>
              </a:custGeom>
              <a:solidFill>
                <a:srgbClr val="3A4D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2" name="Freeform 10"/>
              <p:cNvSpPr>
                <a:spLocks/>
              </p:cNvSpPr>
              <p:nvPr/>
            </p:nvSpPr>
            <p:spPr bwMode="auto">
              <a:xfrm>
                <a:off x="3077" y="1475"/>
                <a:ext cx="311" cy="416"/>
              </a:xfrm>
              <a:custGeom>
                <a:avLst/>
                <a:gdLst>
                  <a:gd name="T0" fmla="*/ 132 w 132"/>
                  <a:gd name="T1" fmla="*/ 11 h 176"/>
                  <a:gd name="T2" fmla="*/ 132 w 132"/>
                  <a:gd name="T3" fmla="*/ 165 h 176"/>
                  <a:gd name="T4" fmla="*/ 121 w 132"/>
                  <a:gd name="T5" fmla="*/ 176 h 176"/>
                  <a:gd name="T6" fmla="*/ 11 w 132"/>
                  <a:gd name="T7" fmla="*/ 176 h 176"/>
                  <a:gd name="T8" fmla="*/ 0 w 132"/>
                  <a:gd name="T9" fmla="*/ 165 h 176"/>
                  <a:gd name="T10" fmla="*/ 0 w 132"/>
                  <a:gd name="T11" fmla="*/ 11 h 176"/>
                  <a:gd name="T12" fmla="*/ 11 w 132"/>
                  <a:gd name="T13" fmla="*/ 0 h 176"/>
                  <a:gd name="T14" fmla="*/ 121 w 132"/>
                  <a:gd name="T15" fmla="*/ 0 h 176"/>
                  <a:gd name="T16" fmla="*/ 132 w 132"/>
                  <a:gd name="T17" fmla="*/ 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76">
                    <a:moveTo>
                      <a:pt x="132" y="11"/>
                    </a:moveTo>
                    <a:cubicBezTo>
                      <a:pt x="132" y="165"/>
                      <a:pt x="132" y="165"/>
                      <a:pt x="132" y="165"/>
                    </a:cubicBezTo>
                    <a:cubicBezTo>
                      <a:pt x="132" y="171"/>
                      <a:pt x="127" y="176"/>
                      <a:pt x="121" y="176"/>
                    </a:cubicBezTo>
                    <a:cubicBezTo>
                      <a:pt x="11" y="176"/>
                      <a:pt x="11" y="176"/>
                      <a:pt x="11" y="176"/>
                    </a:cubicBezTo>
                    <a:cubicBezTo>
                      <a:pt x="5" y="176"/>
                      <a:pt x="0" y="171"/>
                      <a:pt x="0" y="165"/>
                    </a:cubicBezTo>
                    <a:cubicBezTo>
                      <a:pt x="0" y="11"/>
                      <a:pt x="0" y="11"/>
                      <a:pt x="0" y="11"/>
                    </a:cubicBezTo>
                    <a:cubicBezTo>
                      <a:pt x="0" y="5"/>
                      <a:pt x="5" y="0"/>
                      <a:pt x="11" y="0"/>
                    </a:cubicBezTo>
                    <a:cubicBezTo>
                      <a:pt x="121" y="0"/>
                      <a:pt x="121" y="0"/>
                      <a:pt x="121" y="0"/>
                    </a:cubicBezTo>
                    <a:cubicBezTo>
                      <a:pt x="127" y="0"/>
                      <a:pt x="132" y="5"/>
                      <a:pt x="132" y="11"/>
                    </a:cubicBezTo>
                    <a:close/>
                  </a:path>
                </a:pathLst>
              </a:custGeom>
              <a:solidFill>
                <a:srgbClr val="3A4D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3" name="Freeform 11"/>
              <p:cNvSpPr>
                <a:spLocks/>
              </p:cNvSpPr>
              <p:nvPr/>
            </p:nvSpPr>
            <p:spPr bwMode="auto">
              <a:xfrm>
                <a:off x="2756" y="1130"/>
                <a:ext cx="203" cy="326"/>
              </a:xfrm>
              <a:custGeom>
                <a:avLst/>
                <a:gdLst>
                  <a:gd name="T0" fmla="*/ 86 w 86"/>
                  <a:gd name="T1" fmla="*/ 9 h 138"/>
                  <a:gd name="T2" fmla="*/ 86 w 86"/>
                  <a:gd name="T3" fmla="*/ 129 h 138"/>
                  <a:gd name="T4" fmla="*/ 78 w 86"/>
                  <a:gd name="T5" fmla="*/ 138 h 138"/>
                  <a:gd name="T6" fmla="*/ 9 w 86"/>
                  <a:gd name="T7" fmla="*/ 138 h 138"/>
                  <a:gd name="T8" fmla="*/ 0 w 86"/>
                  <a:gd name="T9" fmla="*/ 129 h 138"/>
                  <a:gd name="T10" fmla="*/ 0 w 86"/>
                  <a:gd name="T11" fmla="*/ 9 h 138"/>
                  <a:gd name="T12" fmla="*/ 9 w 86"/>
                  <a:gd name="T13" fmla="*/ 0 h 138"/>
                  <a:gd name="T14" fmla="*/ 78 w 86"/>
                  <a:gd name="T15" fmla="*/ 0 h 138"/>
                  <a:gd name="T16" fmla="*/ 86 w 86"/>
                  <a:gd name="T17"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38">
                    <a:moveTo>
                      <a:pt x="86" y="9"/>
                    </a:moveTo>
                    <a:cubicBezTo>
                      <a:pt x="86" y="129"/>
                      <a:pt x="86" y="129"/>
                      <a:pt x="86" y="129"/>
                    </a:cubicBezTo>
                    <a:cubicBezTo>
                      <a:pt x="86" y="134"/>
                      <a:pt x="83" y="138"/>
                      <a:pt x="78" y="138"/>
                    </a:cubicBezTo>
                    <a:cubicBezTo>
                      <a:pt x="9" y="138"/>
                      <a:pt x="9" y="138"/>
                      <a:pt x="9" y="138"/>
                    </a:cubicBezTo>
                    <a:cubicBezTo>
                      <a:pt x="4" y="138"/>
                      <a:pt x="0" y="134"/>
                      <a:pt x="0" y="129"/>
                    </a:cubicBezTo>
                    <a:cubicBezTo>
                      <a:pt x="0" y="9"/>
                      <a:pt x="0" y="9"/>
                      <a:pt x="0" y="9"/>
                    </a:cubicBezTo>
                    <a:cubicBezTo>
                      <a:pt x="0" y="4"/>
                      <a:pt x="4" y="0"/>
                      <a:pt x="9" y="0"/>
                    </a:cubicBezTo>
                    <a:cubicBezTo>
                      <a:pt x="78" y="0"/>
                      <a:pt x="78" y="0"/>
                      <a:pt x="78" y="0"/>
                    </a:cubicBezTo>
                    <a:cubicBezTo>
                      <a:pt x="83" y="0"/>
                      <a:pt x="86" y="4"/>
                      <a:pt x="86" y="9"/>
                    </a:cubicBezTo>
                    <a:close/>
                  </a:path>
                </a:pathLst>
              </a:custGeom>
              <a:solidFill>
                <a:srgbClr val="3A4D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4" name="Freeform 12"/>
              <p:cNvSpPr>
                <a:spLocks/>
              </p:cNvSpPr>
              <p:nvPr/>
            </p:nvSpPr>
            <p:spPr bwMode="auto">
              <a:xfrm>
                <a:off x="2375" y="1602"/>
                <a:ext cx="506" cy="506"/>
              </a:xfrm>
              <a:custGeom>
                <a:avLst/>
                <a:gdLst>
                  <a:gd name="T0" fmla="*/ 214 w 214"/>
                  <a:gd name="T1" fmla="*/ 13 h 214"/>
                  <a:gd name="T2" fmla="*/ 214 w 214"/>
                  <a:gd name="T3" fmla="*/ 160 h 214"/>
                  <a:gd name="T4" fmla="*/ 201 w 214"/>
                  <a:gd name="T5" fmla="*/ 174 h 214"/>
                  <a:gd name="T6" fmla="*/ 134 w 214"/>
                  <a:gd name="T7" fmla="*/ 174 h 214"/>
                  <a:gd name="T8" fmla="*/ 134 w 214"/>
                  <a:gd name="T9" fmla="*/ 187 h 214"/>
                  <a:gd name="T10" fmla="*/ 171 w 214"/>
                  <a:gd name="T11" fmla="*/ 205 h 214"/>
                  <a:gd name="T12" fmla="*/ 174 w 214"/>
                  <a:gd name="T13" fmla="*/ 209 h 214"/>
                  <a:gd name="T14" fmla="*/ 170 w 214"/>
                  <a:gd name="T15" fmla="*/ 214 h 214"/>
                  <a:gd name="T16" fmla="*/ 45 w 214"/>
                  <a:gd name="T17" fmla="*/ 214 h 214"/>
                  <a:gd name="T18" fmla="*/ 40 w 214"/>
                  <a:gd name="T19" fmla="*/ 210 h 214"/>
                  <a:gd name="T20" fmla="*/ 43 w 214"/>
                  <a:gd name="T21" fmla="*/ 205 h 214"/>
                  <a:gd name="T22" fmla="*/ 81 w 214"/>
                  <a:gd name="T23" fmla="*/ 187 h 214"/>
                  <a:gd name="T24" fmla="*/ 81 w 214"/>
                  <a:gd name="T25" fmla="*/ 174 h 214"/>
                  <a:gd name="T26" fmla="*/ 14 w 214"/>
                  <a:gd name="T27" fmla="*/ 174 h 214"/>
                  <a:gd name="T28" fmla="*/ 0 w 214"/>
                  <a:gd name="T29" fmla="*/ 160 h 214"/>
                  <a:gd name="T30" fmla="*/ 0 w 214"/>
                  <a:gd name="T31" fmla="*/ 13 h 214"/>
                  <a:gd name="T32" fmla="*/ 14 w 214"/>
                  <a:gd name="T33" fmla="*/ 0 h 214"/>
                  <a:gd name="T34" fmla="*/ 201 w 214"/>
                  <a:gd name="T35" fmla="*/ 0 h 214"/>
                  <a:gd name="T36" fmla="*/ 214 w 214"/>
                  <a:gd name="T37" fmla="*/ 1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214">
                    <a:moveTo>
                      <a:pt x="214" y="13"/>
                    </a:moveTo>
                    <a:cubicBezTo>
                      <a:pt x="214" y="160"/>
                      <a:pt x="214" y="160"/>
                      <a:pt x="214" y="160"/>
                    </a:cubicBezTo>
                    <a:cubicBezTo>
                      <a:pt x="214" y="168"/>
                      <a:pt x="208" y="174"/>
                      <a:pt x="201" y="174"/>
                    </a:cubicBezTo>
                    <a:cubicBezTo>
                      <a:pt x="134" y="174"/>
                      <a:pt x="134" y="174"/>
                      <a:pt x="134" y="174"/>
                    </a:cubicBezTo>
                    <a:cubicBezTo>
                      <a:pt x="134" y="187"/>
                      <a:pt x="134" y="187"/>
                      <a:pt x="134" y="187"/>
                    </a:cubicBezTo>
                    <a:cubicBezTo>
                      <a:pt x="171" y="205"/>
                      <a:pt x="171" y="205"/>
                      <a:pt x="171" y="205"/>
                    </a:cubicBezTo>
                    <a:cubicBezTo>
                      <a:pt x="173" y="206"/>
                      <a:pt x="174" y="208"/>
                      <a:pt x="174" y="209"/>
                    </a:cubicBezTo>
                    <a:cubicBezTo>
                      <a:pt x="174" y="212"/>
                      <a:pt x="172" y="214"/>
                      <a:pt x="170" y="214"/>
                    </a:cubicBezTo>
                    <a:cubicBezTo>
                      <a:pt x="45" y="214"/>
                      <a:pt x="45" y="214"/>
                      <a:pt x="45" y="214"/>
                    </a:cubicBezTo>
                    <a:cubicBezTo>
                      <a:pt x="43" y="214"/>
                      <a:pt x="41" y="212"/>
                      <a:pt x="40" y="210"/>
                    </a:cubicBezTo>
                    <a:cubicBezTo>
                      <a:pt x="40" y="208"/>
                      <a:pt x="41" y="206"/>
                      <a:pt x="43" y="205"/>
                    </a:cubicBezTo>
                    <a:cubicBezTo>
                      <a:pt x="81" y="187"/>
                      <a:pt x="81" y="187"/>
                      <a:pt x="81" y="187"/>
                    </a:cubicBezTo>
                    <a:cubicBezTo>
                      <a:pt x="81" y="174"/>
                      <a:pt x="81" y="174"/>
                      <a:pt x="81" y="174"/>
                    </a:cubicBezTo>
                    <a:cubicBezTo>
                      <a:pt x="14" y="174"/>
                      <a:pt x="14" y="174"/>
                      <a:pt x="14" y="174"/>
                    </a:cubicBezTo>
                    <a:cubicBezTo>
                      <a:pt x="6" y="174"/>
                      <a:pt x="0" y="168"/>
                      <a:pt x="0" y="160"/>
                    </a:cubicBezTo>
                    <a:cubicBezTo>
                      <a:pt x="0" y="13"/>
                      <a:pt x="0" y="13"/>
                      <a:pt x="0" y="13"/>
                    </a:cubicBezTo>
                    <a:cubicBezTo>
                      <a:pt x="0" y="6"/>
                      <a:pt x="6" y="0"/>
                      <a:pt x="14" y="0"/>
                    </a:cubicBezTo>
                    <a:cubicBezTo>
                      <a:pt x="201" y="0"/>
                      <a:pt x="201" y="0"/>
                      <a:pt x="201" y="0"/>
                    </a:cubicBezTo>
                    <a:cubicBezTo>
                      <a:pt x="208" y="0"/>
                      <a:pt x="214" y="6"/>
                      <a:pt x="214" y="13"/>
                    </a:cubicBezTo>
                    <a:close/>
                  </a:path>
                </a:pathLst>
              </a:custGeom>
              <a:solidFill>
                <a:srgbClr val="3A4D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5" name="Rectangle 13"/>
              <p:cNvSpPr>
                <a:spLocks noChangeArrowheads="1"/>
              </p:cNvSpPr>
              <p:nvPr/>
            </p:nvSpPr>
            <p:spPr bwMode="auto">
              <a:xfrm>
                <a:off x="2791" y="1184"/>
                <a:ext cx="135" cy="18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6" name="Rectangle 14"/>
              <p:cNvSpPr>
                <a:spLocks noChangeArrowheads="1"/>
              </p:cNvSpPr>
              <p:nvPr/>
            </p:nvSpPr>
            <p:spPr bwMode="auto">
              <a:xfrm>
                <a:off x="2439" y="1666"/>
                <a:ext cx="378" cy="28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7" name="Rectangle 15"/>
              <p:cNvSpPr>
                <a:spLocks noChangeArrowheads="1"/>
              </p:cNvSpPr>
              <p:nvPr/>
            </p:nvSpPr>
            <p:spPr bwMode="auto">
              <a:xfrm>
                <a:off x="3129" y="1527"/>
                <a:ext cx="207" cy="3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48" name="Oval 16"/>
              <p:cNvSpPr>
                <a:spLocks noChangeArrowheads="1"/>
              </p:cNvSpPr>
              <p:nvPr/>
            </p:nvSpPr>
            <p:spPr bwMode="auto">
              <a:xfrm>
                <a:off x="2838" y="1395"/>
                <a:ext cx="40" cy="4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grpSp>
      </p:grpSp>
      <p:sp>
        <p:nvSpPr>
          <p:cNvPr id="49" name="TextBox 48"/>
          <p:cNvSpPr txBox="1"/>
          <p:nvPr/>
        </p:nvSpPr>
        <p:spPr>
          <a:xfrm>
            <a:off x="3839805" y="2432799"/>
            <a:ext cx="1108497" cy="584776"/>
          </a:xfrm>
          <a:prstGeom prst="rect">
            <a:avLst/>
          </a:prstGeom>
          <a:noFill/>
        </p:spPr>
        <p:txBody>
          <a:bodyPr wrap="none" rtlCol="0">
            <a:spAutoFit/>
          </a:bodyPr>
          <a:lstStyle/>
          <a:p>
            <a:pPr algn="ctr"/>
            <a:r>
              <a:rPr lang="en-US" sz="1600" dirty="0">
                <a:solidFill>
                  <a:schemeClr val="bg2"/>
                </a:solidFill>
                <a:latin typeface="Helvetica"/>
                <a:cs typeface="Helvetica"/>
              </a:rPr>
              <a:t>Folder </a:t>
            </a:r>
          </a:p>
          <a:p>
            <a:pPr algn="ctr"/>
            <a:r>
              <a:rPr lang="en-US" sz="1600" dirty="0">
                <a:solidFill>
                  <a:schemeClr val="bg2"/>
                </a:solidFill>
                <a:latin typeface="Helvetica"/>
                <a:cs typeface="Helvetica"/>
              </a:rPr>
              <a:t>Protection</a:t>
            </a:r>
          </a:p>
        </p:txBody>
      </p:sp>
      <p:grpSp>
        <p:nvGrpSpPr>
          <p:cNvPr id="50" name="Group 49"/>
          <p:cNvGrpSpPr/>
          <p:nvPr/>
        </p:nvGrpSpPr>
        <p:grpSpPr>
          <a:xfrm>
            <a:off x="3936853" y="1289799"/>
            <a:ext cx="914400" cy="914400"/>
            <a:chOff x="5088572" y="911733"/>
            <a:chExt cx="914400" cy="914400"/>
          </a:xfrm>
        </p:grpSpPr>
        <p:sp>
          <p:nvSpPr>
            <p:cNvPr id="51" name="Oval 50"/>
            <p:cNvSpPr/>
            <p:nvPr/>
          </p:nvSpPr>
          <p:spPr>
            <a:xfrm>
              <a:off x="5088572" y="911733"/>
              <a:ext cx="914400" cy="914400"/>
            </a:xfrm>
            <a:prstGeom prst="ellipse">
              <a:avLst/>
            </a:prstGeom>
            <a:solidFill>
              <a:schemeClr val="accent4"/>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a:cs typeface="Helvetica"/>
              </a:endParaRPr>
            </a:p>
          </p:txBody>
        </p:sp>
        <p:sp>
          <p:nvSpPr>
            <p:cNvPr id="52" name="Freeform 21"/>
            <p:cNvSpPr>
              <a:spLocks/>
            </p:cNvSpPr>
            <p:nvPr/>
          </p:nvSpPr>
          <p:spPr bwMode="auto">
            <a:xfrm>
              <a:off x="5306114" y="1165646"/>
              <a:ext cx="504826" cy="379413"/>
            </a:xfrm>
            <a:custGeom>
              <a:avLst/>
              <a:gdLst>
                <a:gd name="T0" fmla="*/ 0 w 269"/>
                <a:gd name="T1" fmla="*/ 17 h 202"/>
                <a:gd name="T2" fmla="*/ 16 w 269"/>
                <a:gd name="T3" fmla="*/ 0 h 202"/>
                <a:gd name="T4" fmla="*/ 114 w 269"/>
                <a:gd name="T5" fmla="*/ 0 h 202"/>
                <a:gd name="T6" fmla="*/ 126 w 269"/>
                <a:gd name="T7" fmla="*/ 9 h 202"/>
                <a:gd name="T8" fmla="*/ 134 w 269"/>
                <a:gd name="T9" fmla="*/ 34 h 202"/>
                <a:gd name="T10" fmla="*/ 252 w 269"/>
                <a:gd name="T11" fmla="*/ 34 h 202"/>
                <a:gd name="T12" fmla="*/ 269 w 269"/>
                <a:gd name="T13" fmla="*/ 50 h 202"/>
                <a:gd name="T14" fmla="*/ 269 w 269"/>
                <a:gd name="T15" fmla="*/ 185 h 202"/>
                <a:gd name="T16" fmla="*/ 252 w 269"/>
                <a:gd name="T17" fmla="*/ 202 h 202"/>
                <a:gd name="T18" fmla="*/ 16 w 269"/>
                <a:gd name="T19" fmla="*/ 202 h 202"/>
                <a:gd name="T20" fmla="*/ 0 w 269"/>
                <a:gd name="T21" fmla="*/ 185 h 202"/>
                <a:gd name="T22" fmla="*/ 0 w 269"/>
                <a:gd name="T23" fmla="*/ 1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202">
                  <a:moveTo>
                    <a:pt x="0" y="17"/>
                  </a:moveTo>
                  <a:cubicBezTo>
                    <a:pt x="0" y="7"/>
                    <a:pt x="7" y="0"/>
                    <a:pt x="16" y="0"/>
                  </a:cubicBezTo>
                  <a:cubicBezTo>
                    <a:pt x="114" y="0"/>
                    <a:pt x="114" y="0"/>
                    <a:pt x="114" y="0"/>
                  </a:cubicBezTo>
                  <a:cubicBezTo>
                    <a:pt x="119" y="0"/>
                    <a:pt x="124" y="4"/>
                    <a:pt x="126" y="9"/>
                  </a:cubicBezTo>
                  <a:cubicBezTo>
                    <a:pt x="134" y="34"/>
                    <a:pt x="134" y="34"/>
                    <a:pt x="134" y="34"/>
                  </a:cubicBezTo>
                  <a:cubicBezTo>
                    <a:pt x="252" y="34"/>
                    <a:pt x="252" y="34"/>
                    <a:pt x="252" y="34"/>
                  </a:cubicBezTo>
                  <a:cubicBezTo>
                    <a:pt x="261" y="34"/>
                    <a:pt x="269" y="41"/>
                    <a:pt x="269" y="50"/>
                  </a:cubicBezTo>
                  <a:cubicBezTo>
                    <a:pt x="269" y="185"/>
                    <a:pt x="269" y="185"/>
                    <a:pt x="269" y="185"/>
                  </a:cubicBezTo>
                  <a:cubicBezTo>
                    <a:pt x="269" y="195"/>
                    <a:pt x="261" y="202"/>
                    <a:pt x="252" y="202"/>
                  </a:cubicBezTo>
                  <a:cubicBezTo>
                    <a:pt x="16" y="202"/>
                    <a:pt x="16" y="202"/>
                    <a:pt x="16" y="202"/>
                  </a:cubicBezTo>
                  <a:cubicBezTo>
                    <a:pt x="7" y="202"/>
                    <a:pt x="0" y="195"/>
                    <a:pt x="0" y="185"/>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sp>
          <p:nvSpPr>
            <p:cNvPr id="53" name="Freeform 22"/>
            <p:cNvSpPr>
              <a:spLocks/>
            </p:cNvSpPr>
            <p:nvPr/>
          </p:nvSpPr>
          <p:spPr bwMode="auto">
            <a:xfrm>
              <a:off x="5472802" y="1293440"/>
              <a:ext cx="165100" cy="165100"/>
            </a:xfrm>
            <a:custGeom>
              <a:avLst/>
              <a:gdLst>
                <a:gd name="T0" fmla="*/ 66 w 88"/>
                <a:gd name="T1" fmla="*/ 57 h 88"/>
                <a:gd name="T2" fmla="*/ 71 w 88"/>
                <a:gd name="T3" fmla="*/ 86 h 88"/>
                <a:gd name="T4" fmla="*/ 71 w 88"/>
                <a:gd name="T5" fmla="*/ 88 h 88"/>
                <a:gd name="T6" fmla="*/ 70 w 88"/>
                <a:gd name="T7" fmla="*/ 88 h 88"/>
                <a:gd name="T8" fmla="*/ 69 w 88"/>
                <a:gd name="T9" fmla="*/ 88 h 88"/>
                <a:gd name="T10" fmla="*/ 44 w 88"/>
                <a:gd name="T11" fmla="*/ 72 h 88"/>
                <a:gd name="T12" fmla="*/ 19 w 88"/>
                <a:gd name="T13" fmla="*/ 88 h 88"/>
                <a:gd name="T14" fmla="*/ 17 w 88"/>
                <a:gd name="T15" fmla="*/ 88 h 88"/>
                <a:gd name="T16" fmla="*/ 17 w 88"/>
                <a:gd name="T17" fmla="*/ 86 h 88"/>
                <a:gd name="T18" fmla="*/ 22 w 88"/>
                <a:gd name="T19" fmla="*/ 57 h 88"/>
                <a:gd name="T20" fmla="*/ 1 w 88"/>
                <a:gd name="T21" fmla="*/ 36 h 88"/>
                <a:gd name="T22" fmla="*/ 0 w 88"/>
                <a:gd name="T23" fmla="*/ 34 h 88"/>
                <a:gd name="T24" fmla="*/ 2 w 88"/>
                <a:gd name="T25" fmla="*/ 33 h 88"/>
                <a:gd name="T26" fmla="*/ 30 w 88"/>
                <a:gd name="T27" fmla="*/ 33 h 88"/>
                <a:gd name="T28" fmla="*/ 42 w 88"/>
                <a:gd name="T29" fmla="*/ 1 h 88"/>
                <a:gd name="T30" fmla="*/ 44 w 88"/>
                <a:gd name="T31" fmla="*/ 0 h 88"/>
                <a:gd name="T32" fmla="*/ 46 w 88"/>
                <a:gd name="T33" fmla="*/ 1 h 88"/>
                <a:gd name="T34" fmla="*/ 58 w 88"/>
                <a:gd name="T35" fmla="*/ 33 h 88"/>
                <a:gd name="T36" fmla="*/ 86 w 88"/>
                <a:gd name="T37" fmla="*/ 33 h 88"/>
                <a:gd name="T38" fmla="*/ 88 w 88"/>
                <a:gd name="T39" fmla="*/ 34 h 88"/>
                <a:gd name="T40" fmla="*/ 87 w 88"/>
                <a:gd name="T41" fmla="*/ 36 h 88"/>
                <a:gd name="T42" fmla="*/ 66 w 88"/>
                <a:gd name="T4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88">
                  <a:moveTo>
                    <a:pt x="66" y="57"/>
                  </a:moveTo>
                  <a:cubicBezTo>
                    <a:pt x="71" y="86"/>
                    <a:pt x="71" y="86"/>
                    <a:pt x="71" y="86"/>
                  </a:cubicBezTo>
                  <a:cubicBezTo>
                    <a:pt x="72" y="87"/>
                    <a:pt x="71" y="87"/>
                    <a:pt x="71" y="88"/>
                  </a:cubicBezTo>
                  <a:cubicBezTo>
                    <a:pt x="70" y="88"/>
                    <a:pt x="70" y="88"/>
                    <a:pt x="70" y="88"/>
                  </a:cubicBezTo>
                  <a:cubicBezTo>
                    <a:pt x="69" y="88"/>
                    <a:pt x="69" y="88"/>
                    <a:pt x="69" y="88"/>
                  </a:cubicBezTo>
                  <a:cubicBezTo>
                    <a:pt x="44" y="72"/>
                    <a:pt x="44" y="72"/>
                    <a:pt x="44" y="72"/>
                  </a:cubicBezTo>
                  <a:cubicBezTo>
                    <a:pt x="19" y="88"/>
                    <a:pt x="19" y="88"/>
                    <a:pt x="19" y="88"/>
                  </a:cubicBezTo>
                  <a:cubicBezTo>
                    <a:pt x="19" y="88"/>
                    <a:pt x="18" y="88"/>
                    <a:pt x="17" y="88"/>
                  </a:cubicBezTo>
                  <a:cubicBezTo>
                    <a:pt x="17" y="87"/>
                    <a:pt x="16" y="87"/>
                    <a:pt x="17" y="86"/>
                  </a:cubicBezTo>
                  <a:cubicBezTo>
                    <a:pt x="22" y="57"/>
                    <a:pt x="22" y="57"/>
                    <a:pt x="22" y="57"/>
                  </a:cubicBezTo>
                  <a:cubicBezTo>
                    <a:pt x="1" y="36"/>
                    <a:pt x="1" y="36"/>
                    <a:pt x="1" y="36"/>
                  </a:cubicBezTo>
                  <a:cubicBezTo>
                    <a:pt x="0" y="36"/>
                    <a:pt x="0" y="35"/>
                    <a:pt x="0" y="34"/>
                  </a:cubicBezTo>
                  <a:cubicBezTo>
                    <a:pt x="0" y="33"/>
                    <a:pt x="1" y="33"/>
                    <a:pt x="2" y="33"/>
                  </a:cubicBezTo>
                  <a:cubicBezTo>
                    <a:pt x="30" y="33"/>
                    <a:pt x="30" y="33"/>
                    <a:pt x="30" y="33"/>
                  </a:cubicBezTo>
                  <a:cubicBezTo>
                    <a:pt x="42" y="1"/>
                    <a:pt x="42" y="1"/>
                    <a:pt x="42" y="1"/>
                  </a:cubicBezTo>
                  <a:cubicBezTo>
                    <a:pt x="43" y="1"/>
                    <a:pt x="43" y="0"/>
                    <a:pt x="44" y="0"/>
                  </a:cubicBezTo>
                  <a:cubicBezTo>
                    <a:pt x="45" y="0"/>
                    <a:pt x="45" y="1"/>
                    <a:pt x="46" y="1"/>
                  </a:cubicBezTo>
                  <a:cubicBezTo>
                    <a:pt x="58" y="33"/>
                    <a:pt x="58" y="33"/>
                    <a:pt x="58" y="33"/>
                  </a:cubicBezTo>
                  <a:cubicBezTo>
                    <a:pt x="86" y="33"/>
                    <a:pt x="86" y="33"/>
                    <a:pt x="86" y="33"/>
                  </a:cubicBezTo>
                  <a:cubicBezTo>
                    <a:pt x="87" y="33"/>
                    <a:pt x="88" y="33"/>
                    <a:pt x="88" y="34"/>
                  </a:cubicBezTo>
                  <a:cubicBezTo>
                    <a:pt x="88" y="35"/>
                    <a:pt x="88" y="36"/>
                    <a:pt x="87" y="36"/>
                  </a:cubicBezTo>
                  <a:lnTo>
                    <a:pt x="66" y="57"/>
                  </a:lnTo>
                  <a:close/>
                </a:path>
              </a:pathLst>
            </a:custGeom>
            <a:solidFill>
              <a:srgbClr val="2C95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elvetica"/>
                <a:cs typeface="Helvetica"/>
              </a:endParaRPr>
            </a:p>
          </p:txBody>
        </p:sp>
      </p:grpSp>
    </p:spTree>
    <p:extLst>
      <p:ext uri="{BB962C8B-B14F-4D97-AF65-F5344CB8AC3E}">
        <p14:creationId xmlns:p14="http://schemas.microsoft.com/office/powerpoint/2010/main" val="8995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20" name="Rectangle 19"/>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p:cNvSpPr/>
          <p:nvPr/>
        </p:nvSpPr>
        <p:spPr bwMode="auto">
          <a:xfrm>
            <a:off x="4876800" y="2266950"/>
            <a:ext cx="2001837" cy="2212975"/>
          </a:xfrm>
          <a:prstGeom prst="rect">
            <a:avLst/>
          </a:prstGeom>
          <a:solidFill>
            <a:srgbClr val="FFFFFF"/>
          </a:solidFill>
          <a:ln w="19050">
            <a:solidFill>
              <a:schemeClr val="bg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500" dirty="0"/>
          </a:p>
        </p:txBody>
      </p:sp>
      <p:sp>
        <p:nvSpPr>
          <p:cNvPr id="5" name="Rectangle 4"/>
          <p:cNvSpPr/>
          <p:nvPr/>
        </p:nvSpPr>
        <p:spPr>
          <a:xfrm>
            <a:off x="4930653" y="2241550"/>
            <a:ext cx="1934127" cy="228600"/>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3343681-2B2E-8A4B-A889-750283B7D5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7351" y="2379594"/>
            <a:ext cx="861861" cy="585856"/>
          </a:xfrm>
          <a:prstGeom prst="rect">
            <a:avLst/>
          </a:prstGeom>
        </p:spPr>
      </p:pic>
      <p:sp>
        <p:nvSpPr>
          <p:cNvPr id="7" name="Rectangle 6"/>
          <p:cNvSpPr/>
          <p:nvPr/>
        </p:nvSpPr>
        <p:spPr bwMode="auto">
          <a:xfrm>
            <a:off x="762000" y="2724150"/>
            <a:ext cx="1928813" cy="1578769"/>
          </a:xfrm>
          <a:prstGeom prst="rect">
            <a:avLst/>
          </a:prstGeom>
          <a:ln w="1905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grpSp>
        <p:nvGrpSpPr>
          <p:cNvPr id="8" name="Group 108"/>
          <p:cNvGrpSpPr>
            <a:grpSpLocks/>
          </p:cNvGrpSpPr>
          <p:nvPr/>
        </p:nvGrpSpPr>
        <p:grpSpPr bwMode="auto">
          <a:xfrm>
            <a:off x="1016060" y="3221962"/>
            <a:ext cx="398094" cy="668455"/>
            <a:chOff x="1204913" y="3090722"/>
            <a:chExt cx="519112" cy="871537"/>
          </a:xfrm>
        </p:grpSpPr>
        <p:pic>
          <p:nvPicPr>
            <p:cNvPr id="9" name="Picture 109" descr="Serve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04913" y="3090722"/>
              <a:ext cx="519112"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2" descr="documentuu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85900" y="3675239"/>
              <a:ext cx="228600" cy="25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13"/>
          <p:cNvGrpSpPr>
            <a:grpSpLocks/>
          </p:cNvGrpSpPr>
          <p:nvPr/>
        </p:nvGrpSpPr>
        <p:grpSpPr bwMode="auto">
          <a:xfrm>
            <a:off x="1377631" y="3221962"/>
            <a:ext cx="398094" cy="668455"/>
            <a:chOff x="1204913" y="3090722"/>
            <a:chExt cx="519112" cy="871537"/>
          </a:xfrm>
        </p:grpSpPr>
        <p:pic>
          <p:nvPicPr>
            <p:cNvPr id="12" name="Picture 114" descr="Serve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04913" y="3090722"/>
              <a:ext cx="519112"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5" descr="documentuu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85900" y="3675239"/>
              <a:ext cx="228600" cy="25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16"/>
          <p:cNvGrpSpPr>
            <a:grpSpLocks/>
          </p:cNvGrpSpPr>
          <p:nvPr/>
        </p:nvGrpSpPr>
        <p:grpSpPr bwMode="auto">
          <a:xfrm>
            <a:off x="1728246" y="3221962"/>
            <a:ext cx="398094" cy="668455"/>
            <a:chOff x="1204913" y="3090722"/>
            <a:chExt cx="519112" cy="871537"/>
          </a:xfrm>
        </p:grpSpPr>
        <p:pic>
          <p:nvPicPr>
            <p:cNvPr id="15" name="Picture 117" descr="Serve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04913" y="3090722"/>
              <a:ext cx="519112"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3" descr="documentuu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85900" y="3675239"/>
              <a:ext cx="228600" cy="25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24"/>
          <p:cNvGrpSpPr>
            <a:grpSpLocks/>
          </p:cNvGrpSpPr>
          <p:nvPr/>
        </p:nvGrpSpPr>
        <p:grpSpPr bwMode="auto">
          <a:xfrm>
            <a:off x="2078860" y="3221962"/>
            <a:ext cx="398094" cy="668455"/>
            <a:chOff x="1204913" y="3090722"/>
            <a:chExt cx="519112" cy="871537"/>
          </a:xfrm>
        </p:grpSpPr>
        <p:pic>
          <p:nvPicPr>
            <p:cNvPr id="18" name="Picture 127" descr="Serve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04913" y="3090722"/>
              <a:ext cx="519112"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28" descr="documentuu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85900" y="3675239"/>
              <a:ext cx="228600" cy="256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TextBox 20"/>
          <p:cNvSpPr txBox="1"/>
          <p:nvPr/>
        </p:nvSpPr>
        <p:spPr bwMode="auto">
          <a:xfrm>
            <a:off x="604043" y="3961766"/>
            <a:ext cx="2244725" cy="307777"/>
          </a:xfrm>
          <a:prstGeom prst="rect">
            <a:avLst/>
          </a:prstGeom>
          <a:noFill/>
        </p:spPr>
        <p:txBody>
          <a:bodyPr>
            <a:spAutoFit/>
          </a:bodyPr>
          <a:lstStyle/>
          <a:p>
            <a:pPr algn="ctr">
              <a:defRPr/>
            </a:pPr>
            <a:r>
              <a:rPr lang="en-US" sz="700" b="1" dirty="0">
                <a:solidFill>
                  <a:schemeClr val="accent6"/>
                </a:solidFill>
              </a:rPr>
              <a:t>CLOUD-BASED PRIVACYREGIONS</a:t>
            </a:r>
          </a:p>
          <a:p>
            <a:pPr algn="ctr">
              <a:defRPr/>
            </a:pPr>
            <a:r>
              <a:rPr lang="en-US" sz="700" b="1" dirty="0">
                <a:solidFill>
                  <a:schemeClr val="accent6"/>
                </a:solidFill>
              </a:rPr>
              <a:t>(ORCHESTRATION)</a:t>
            </a:r>
          </a:p>
        </p:txBody>
      </p:sp>
      <p:sp>
        <p:nvSpPr>
          <p:cNvPr id="22" name="TextBox 79"/>
          <p:cNvSpPr txBox="1">
            <a:spLocks noChangeArrowheads="1"/>
          </p:cNvSpPr>
          <p:nvPr/>
        </p:nvSpPr>
        <p:spPr bwMode="auto">
          <a:xfrm>
            <a:off x="3581400" y="1014414"/>
            <a:ext cx="3317875" cy="30777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algn="ctr" eaLnBrk="1" hangingPunct="1"/>
            <a:r>
              <a:rPr lang="en-US" sz="1400" dirty="0">
                <a:solidFill>
                  <a:schemeClr val="bg1"/>
                </a:solidFill>
              </a:rPr>
              <a:t>CORPORATE NETWORK</a:t>
            </a:r>
          </a:p>
        </p:txBody>
      </p:sp>
      <p:sp>
        <p:nvSpPr>
          <p:cNvPr id="23" name="TextBox 81"/>
          <p:cNvSpPr txBox="1">
            <a:spLocks noChangeArrowheads="1"/>
          </p:cNvSpPr>
          <p:nvPr/>
        </p:nvSpPr>
        <p:spPr bwMode="auto">
          <a:xfrm>
            <a:off x="152400" y="1014414"/>
            <a:ext cx="3276600" cy="30777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algn="ctr" eaLnBrk="1" hangingPunct="1"/>
            <a:r>
              <a:rPr lang="en-US" sz="1400" dirty="0">
                <a:solidFill>
                  <a:schemeClr val="bg1"/>
                </a:solidFill>
              </a:rPr>
              <a:t>INTERNET</a:t>
            </a:r>
          </a:p>
        </p:txBody>
      </p:sp>
      <p:sp>
        <p:nvSpPr>
          <p:cNvPr id="24" name="Rectangle 23"/>
          <p:cNvSpPr/>
          <p:nvPr/>
        </p:nvSpPr>
        <p:spPr bwMode="auto">
          <a:xfrm>
            <a:off x="3590842" y="1352550"/>
            <a:ext cx="3292475" cy="914400"/>
          </a:xfrm>
          <a:prstGeom prst="rect">
            <a:avLst/>
          </a:prstGeom>
          <a:ln w="19050">
            <a:solidFill>
              <a:schemeClr val="bg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grpSp>
        <p:nvGrpSpPr>
          <p:cNvPr id="25" name="Group 54"/>
          <p:cNvGrpSpPr>
            <a:grpSpLocks/>
          </p:cNvGrpSpPr>
          <p:nvPr/>
        </p:nvGrpSpPr>
        <p:grpSpPr bwMode="auto">
          <a:xfrm>
            <a:off x="5008428" y="1504950"/>
            <a:ext cx="586989" cy="504078"/>
            <a:chOff x="777922" y="2719281"/>
            <a:chExt cx="1002844" cy="860849"/>
          </a:xfrm>
        </p:grpSpPr>
        <p:pic>
          <p:nvPicPr>
            <p:cNvPr id="26" name="Picture 16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5400000">
              <a:off x="871488" y="2625715"/>
              <a:ext cx="668935" cy="85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0"/>
            <p:cNvSpPr/>
            <p:nvPr/>
          </p:nvSpPr>
          <p:spPr>
            <a:xfrm>
              <a:off x="851380" y="2800541"/>
              <a:ext cx="694316" cy="518495"/>
            </a:xfrm>
            <a:prstGeom prst="rect">
              <a:avLst/>
            </a:prstGeom>
            <a:gradFill>
              <a:gsLst>
                <a:gs pos="0">
                  <a:schemeClr val="tx2"/>
                </a:gs>
                <a:gs pos="100000">
                  <a:srgbClr val="1F5DA9"/>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pic>
          <p:nvPicPr>
            <p:cNvPr id="28" name="Picture 21" descr="samsung_nexus_s.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23728" y="2982023"/>
              <a:ext cx="357038" cy="59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2"/>
            <p:cNvSpPr/>
            <p:nvPr/>
          </p:nvSpPr>
          <p:spPr>
            <a:xfrm>
              <a:off x="1475180" y="3081138"/>
              <a:ext cx="244095" cy="398529"/>
            </a:xfrm>
            <a:prstGeom prst="rect">
              <a:avLst/>
            </a:prstGeom>
            <a:gradFill>
              <a:gsLst>
                <a:gs pos="0">
                  <a:schemeClr val="tx2"/>
                </a:gs>
                <a:gs pos="100000">
                  <a:srgbClr val="1F5DA9"/>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grpSp>
      <p:sp>
        <p:nvSpPr>
          <p:cNvPr id="30" name="Rectangle 29"/>
          <p:cNvSpPr/>
          <p:nvPr/>
        </p:nvSpPr>
        <p:spPr bwMode="auto">
          <a:xfrm>
            <a:off x="3599071" y="2343150"/>
            <a:ext cx="1125329" cy="2129855"/>
          </a:xfrm>
          <a:prstGeom prst="rect">
            <a:avLst/>
          </a:prstGeom>
          <a:ln w="19050">
            <a:solidFill>
              <a:schemeClr val="bg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sp>
        <p:nvSpPr>
          <p:cNvPr id="31" name="TextBox 30"/>
          <p:cNvSpPr txBox="1"/>
          <p:nvPr/>
        </p:nvSpPr>
        <p:spPr bwMode="auto">
          <a:xfrm>
            <a:off x="3779838" y="4248150"/>
            <a:ext cx="715962" cy="200055"/>
          </a:xfrm>
          <a:prstGeom prst="rect">
            <a:avLst/>
          </a:prstGeom>
          <a:noFill/>
        </p:spPr>
        <p:txBody>
          <a:bodyPr>
            <a:spAutoFit/>
          </a:bodyPr>
          <a:lstStyle/>
          <a:p>
            <a:pPr algn="ctr">
              <a:defRPr/>
            </a:pPr>
            <a:r>
              <a:rPr lang="en-US" sz="700" b="1" dirty="0">
                <a:solidFill>
                  <a:schemeClr val="accent6"/>
                </a:solidFill>
              </a:rPr>
              <a:t>DMZ</a:t>
            </a:r>
            <a:endParaRPr lang="en-US" sz="800" b="1" dirty="0">
              <a:solidFill>
                <a:schemeClr val="accent6"/>
              </a:solidFill>
            </a:endParaRPr>
          </a:p>
        </p:txBody>
      </p:sp>
      <p:sp>
        <p:nvSpPr>
          <p:cNvPr id="32" name="TextBox 31"/>
          <p:cNvSpPr txBox="1"/>
          <p:nvPr/>
        </p:nvSpPr>
        <p:spPr bwMode="auto">
          <a:xfrm>
            <a:off x="4660900" y="2019204"/>
            <a:ext cx="1282700" cy="107722"/>
          </a:xfrm>
          <a:prstGeom prst="rect">
            <a:avLst/>
          </a:prstGeom>
          <a:noFill/>
        </p:spPr>
        <p:txBody>
          <a:bodyPr lIns="0" tIns="0" rIns="0" bIns="0">
            <a:spAutoFit/>
          </a:bodyPr>
          <a:lstStyle/>
          <a:p>
            <a:pPr algn="ctr">
              <a:defRPr/>
            </a:pPr>
            <a:r>
              <a:rPr lang="en-US" sz="700" dirty="0">
                <a:solidFill>
                  <a:schemeClr val="bg2"/>
                </a:solidFill>
              </a:rPr>
              <a:t>Syncplicity Clients</a:t>
            </a:r>
          </a:p>
        </p:txBody>
      </p:sp>
      <p:grpSp>
        <p:nvGrpSpPr>
          <p:cNvPr id="33" name="Group 32"/>
          <p:cNvGrpSpPr/>
          <p:nvPr/>
        </p:nvGrpSpPr>
        <p:grpSpPr>
          <a:xfrm>
            <a:off x="5029200" y="3105150"/>
            <a:ext cx="685800" cy="854333"/>
            <a:chOff x="3919247" y="3181350"/>
            <a:chExt cx="685800" cy="854333"/>
          </a:xfrm>
        </p:grpSpPr>
        <p:sp>
          <p:nvSpPr>
            <p:cNvPr id="34" name="TextBox 33"/>
            <p:cNvSpPr txBox="1"/>
            <p:nvPr/>
          </p:nvSpPr>
          <p:spPr bwMode="auto">
            <a:xfrm>
              <a:off x="3919247" y="3943350"/>
              <a:ext cx="685800" cy="92333"/>
            </a:xfrm>
            <a:prstGeom prst="rect">
              <a:avLst/>
            </a:prstGeom>
            <a:noFill/>
          </p:spPr>
          <p:txBody>
            <a:bodyPr wrap="square" lIns="0" tIns="0" rIns="0" bIns="0">
              <a:spAutoFit/>
            </a:bodyPr>
            <a:lstStyle/>
            <a:p>
              <a:pPr algn="ctr">
                <a:defRPr/>
              </a:pPr>
              <a:r>
                <a:rPr lang="en-US" sz="600" dirty="0">
                  <a:solidFill>
                    <a:schemeClr val="bg2"/>
                  </a:solidFill>
                </a:rPr>
                <a:t>Compute Nodes</a:t>
              </a:r>
            </a:p>
          </p:txBody>
        </p:sp>
        <p:grpSp>
          <p:nvGrpSpPr>
            <p:cNvPr id="35" name="Group 34"/>
            <p:cNvGrpSpPr/>
            <p:nvPr/>
          </p:nvGrpSpPr>
          <p:grpSpPr>
            <a:xfrm>
              <a:off x="4060286" y="3181350"/>
              <a:ext cx="403723" cy="778745"/>
              <a:chOff x="5472242" y="3071040"/>
              <a:chExt cx="403723" cy="778745"/>
            </a:xfrm>
          </p:grpSpPr>
          <p:pic>
            <p:nvPicPr>
              <p:cNvPr id="36" name="Picture 151" descr="syncplicity_LOGO-UPDATE-final.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72242" y="3071040"/>
                <a:ext cx="403723" cy="11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31" descr="Server.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475039" y="3181350"/>
                <a:ext cx="398129" cy="6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 name="Rectangle 37"/>
          <p:cNvSpPr/>
          <p:nvPr/>
        </p:nvSpPr>
        <p:spPr>
          <a:xfrm>
            <a:off x="3810332" y="2761769"/>
            <a:ext cx="685800" cy="19098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rgbClr val="4D4D4D"/>
                </a:solidFill>
              </a:rPr>
              <a:t>Load Balancer</a:t>
            </a:r>
          </a:p>
        </p:txBody>
      </p:sp>
      <p:grpSp>
        <p:nvGrpSpPr>
          <p:cNvPr id="39" name="Group 54"/>
          <p:cNvGrpSpPr>
            <a:grpSpLocks/>
          </p:cNvGrpSpPr>
          <p:nvPr/>
        </p:nvGrpSpPr>
        <p:grpSpPr bwMode="auto">
          <a:xfrm>
            <a:off x="1447800" y="1504950"/>
            <a:ext cx="586989" cy="504078"/>
            <a:chOff x="777922" y="2719281"/>
            <a:chExt cx="1002844" cy="860849"/>
          </a:xfrm>
        </p:grpSpPr>
        <p:pic>
          <p:nvPicPr>
            <p:cNvPr id="40" name="Picture 16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5400000">
              <a:off x="871488" y="2625715"/>
              <a:ext cx="668935" cy="85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20"/>
            <p:cNvSpPr/>
            <p:nvPr/>
          </p:nvSpPr>
          <p:spPr>
            <a:xfrm>
              <a:off x="851380" y="2800541"/>
              <a:ext cx="694316" cy="518495"/>
            </a:xfrm>
            <a:prstGeom prst="rect">
              <a:avLst/>
            </a:prstGeom>
            <a:gradFill>
              <a:gsLst>
                <a:gs pos="0">
                  <a:schemeClr val="tx2"/>
                </a:gs>
                <a:gs pos="100000">
                  <a:srgbClr val="1F5DA9"/>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pic>
          <p:nvPicPr>
            <p:cNvPr id="42" name="Picture 21" descr="samsung_nexus_s.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23728" y="2982023"/>
              <a:ext cx="357038" cy="59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22"/>
            <p:cNvSpPr/>
            <p:nvPr/>
          </p:nvSpPr>
          <p:spPr>
            <a:xfrm>
              <a:off x="1475180" y="3081138"/>
              <a:ext cx="244095" cy="398529"/>
            </a:xfrm>
            <a:prstGeom prst="rect">
              <a:avLst/>
            </a:prstGeom>
            <a:gradFill>
              <a:gsLst>
                <a:gs pos="0">
                  <a:schemeClr val="tx2"/>
                </a:gs>
                <a:gs pos="100000">
                  <a:srgbClr val="1F5DA9"/>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grpSp>
      <p:sp>
        <p:nvSpPr>
          <p:cNvPr id="44" name="TextBox 43"/>
          <p:cNvSpPr txBox="1"/>
          <p:nvPr/>
        </p:nvSpPr>
        <p:spPr bwMode="auto">
          <a:xfrm>
            <a:off x="1100272" y="2019204"/>
            <a:ext cx="1282700" cy="107722"/>
          </a:xfrm>
          <a:prstGeom prst="rect">
            <a:avLst/>
          </a:prstGeom>
          <a:noFill/>
        </p:spPr>
        <p:txBody>
          <a:bodyPr lIns="0" tIns="0" rIns="0" bIns="0">
            <a:spAutoFit/>
          </a:bodyPr>
          <a:lstStyle/>
          <a:p>
            <a:pPr algn="ctr">
              <a:defRPr/>
            </a:pPr>
            <a:r>
              <a:rPr lang="en-US" sz="700" dirty="0">
                <a:solidFill>
                  <a:schemeClr val="bg2"/>
                </a:solidFill>
              </a:rPr>
              <a:t>Syncplicity Clients</a:t>
            </a:r>
          </a:p>
        </p:txBody>
      </p:sp>
      <p:sp>
        <p:nvSpPr>
          <p:cNvPr id="45" name="Rectangle 44"/>
          <p:cNvSpPr/>
          <p:nvPr/>
        </p:nvSpPr>
        <p:spPr>
          <a:xfrm>
            <a:off x="3762790" y="2571749"/>
            <a:ext cx="780884" cy="9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2"/>
                </a:solidFill>
              </a:rPr>
              <a:t>SAML/AD Identity Provider</a:t>
            </a:r>
          </a:p>
        </p:txBody>
      </p:sp>
      <p:sp>
        <p:nvSpPr>
          <p:cNvPr id="46" name="Rectangle 45"/>
          <p:cNvSpPr/>
          <p:nvPr/>
        </p:nvSpPr>
        <p:spPr bwMode="auto">
          <a:xfrm>
            <a:off x="152401" y="1352550"/>
            <a:ext cx="3276600" cy="3124200"/>
          </a:xfrm>
          <a:prstGeom prst="rect">
            <a:avLst/>
          </a:prstGeom>
          <a:ln w="19050">
            <a:solidFill>
              <a:schemeClr val="accent3">
                <a:lumMod val="40000"/>
                <a:lumOff val="6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grpSp>
        <p:nvGrpSpPr>
          <p:cNvPr id="47" name="Group 46"/>
          <p:cNvGrpSpPr/>
          <p:nvPr/>
        </p:nvGrpSpPr>
        <p:grpSpPr>
          <a:xfrm>
            <a:off x="1600200" y="1386261"/>
            <a:ext cx="7315200" cy="1291456"/>
            <a:chOff x="1600200" y="1386261"/>
            <a:chExt cx="7315200" cy="1291456"/>
          </a:xfrm>
        </p:grpSpPr>
        <p:cxnSp>
          <p:nvCxnSpPr>
            <p:cNvPr id="48" name="Straight Arrow Connector 47"/>
            <p:cNvCxnSpPr/>
            <p:nvPr/>
          </p:nvCxnSpPr>
          <p:spPr bwMode="auto">
            <a:xfrm>
              <a:off x="1600200" y="2190750"/>
              <a:ext cx="0" cy="486966"/>
            </a:xfrm>
            <a:prstGeom prst="straightConnector1">
              <a:avLst/>
            </a:prstGeom>
            <a:ln w="12700" cmpd="sng">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bwMode="auto">
            <a:xfrm>
              <a:off x="1768421" y="1701166"/>
              <a:ext cx="2983652" cy="976551"/>
            </a:xfrm>
            <a:custGeom>
              <a:avLst/>
              <a:gdLst>
                <a:gd name="connsiteX0" fmla="*/ 0 w 3990975"/>
                <a:gd name="connsiteY0" fmla="*/ 1209675 h 1209675"/>
                <a:gd name="connsiteX1" fmla="*/ 2705100 w 3990975"/>
                <a:gd name="connsiteY1" fmla="*/ 1209675 h 1209675"/>
                <a:gd name="connsiteX2" fmla="*/ 2705100 w 3990975"/>
                <a:gd name="connsiteY2" fmla="*/ 609600 h 1209675"/>
                <a:gd name="connsiteX3" fmla="*/ 3981450 w 3990975"/>
                <a:gd name="connsiteY3" fmla="*/ 609600 h 1209675"/>
                <a:gd name="connsiteX4" fmla="*/ 3990975 w 3990975"/>
                <a:gd name="connsiteY4" fmla="*/ 9525 h 1209675"/>
                <a:gd name="connsiteX5" fmla="*/ 3990975 w 3990975"/>
                <a:gd name="connsiteY5" fmla="*/ 0 h 1209675"/>
                <a:gd name="connsiteX0" fmla="*/ 0 w 3990975"/>
                <a:gd name="connsiteY0" fmla="*/ 1200150 h 1200150"/>
                <a:gd name="connsiteX1" fmla="*/ 2705100 w 3990975"/>
                <a:gd name="connsiteY1" fmla="*/ 1200150 h 1200150"/>
                <a:gd name="connsiteX2" fmla="*/ 2705100 w 3990975"/>
                <a:gd name="connsiteY2" fmla="*/ 600075 h 1200150"/>
                <a:gd name="connsiteX3" fmla="*/ 3981450 w 3990975"/>
                <a:gd name="connsiteY3" fmla="*/ 600075 h 1200150"/>
                <a:gd name="connsiteX4" fmla="*/ 3990975 w 3990975"/>
                <a:gd name="connsiteY4" fmla="*/ 0 h 1200150"/>
                <a:gd name="connsiteX0" fmla="*/ 0 w 3982547"/>
                <a:gd name="connsiteY0" fmla="*/ 1204363 h 1204363"/>
                <a:gd name="connsiteX1" fmla="*/ 2705100 w 3982547"/>
                <a:gd name="connsiteY1" fmla="*/ 1204363 h 1204363"/>
                <a:gd name="connsiteX2" fmla="*/ 2705100 w 3982547"/>
                <a:gd name="connsiteY2" fmla="*/ 604288 h 1204363"/>
                <a:gd name="connsiteX3" fmla="*/ 3981450 w 3982547"/>
                <a:gd name="connsiteY3" fmla="*/ 604288 h 1204363"/>
                <a:gd name="connsiteX4" fmla="*/ 3982547 w 3982547"/>
                <a:gd name="connsiteY4" fmla="*/ 0 h 1204363"/>
                <a:gd name="connsiteX0" fmla="*/ 0 w 3982547"/>
                <a:gd name="connsiteY0" fmla="*/ 801504 h 801504"/>
                <a:gd name="connsiteX1" fmla="*/ 2705100 w 3982547"/>
                <a:gd name="connsiteY1" fmla="*/ 801504 h 801504"/>
                <a:gd name="connsiteX2" fmla="*/ 2705100 w 3982547"/>
                <a:gd name="connsiteY2" fmla="*/ 201429 h 801504"/>
                <a:gd name="connsiteX3" fmla="*/ 3981450 w 3982547"/>
                <a:gd name="connsiteY3" fmla="*/ 201429 h 801504"/>
                <a:gd name="connsiteX4" fmla="*/ 3982547 w 3982547"/>
                <a:gd name="connsiteY4" fmla="*/ 22034 h 801504"/>
                <a:gd name="connsiteX0" fmla="*/ 0 w 3074247"/>
                <a:gd name="connsiteY0" fmla="*/ 802575 h 802575"/>
                <a:gd name="connsiteX1" fmla="*/ 1796800 w 3074247"/>
                <a:gd name="connsiteY1" fmla="*/ 801504 h 802575"/>
                <a:gd name="connsiteX2" fmla="*/ 1796800 w 3074247"/>
                <a:gd name="connsiteY2" fmla="*/ 201429 h 802575"/>
                <a:gd name="connsiteX3" fmla="*/ 3073150 w 3074247"/>
                <a:gd name="connsiteY3" fmla="*/ 201429 h 802575"/>
                <a:gd name="connsiteX4" fmla="*/ 3074247 w 3074247"/>
                <a:gd name="connsiteY4" fmla="*/ 22034 h 802575"/>
                <a:gd name="connsiteX0" fmla="*/ 0 w 3073150"/>
                <a:gd name="connsiteY0" fmla="*/ 601146 h 601146"/>
                <a:gd name="connsiteX1" fmla="*/ 1796800 w 3073150"/>
                <a:gd name="connsiteY1" fmla="*/ 600075 h 601146"/>
                <a:gd name="connsiteX2" fmla="*/ 1796800 w 3073150"/>
                <a:gd name="connsiteY2" fmla="*/ 0 h 601146"/>
                <a:gd name="connsiteX3" fmla="*/ 3073150 w 3073150"/>
                <a:gd name="connsiteY3" fmla="*/ 0 h 601146"/>
                <a:gd name="connsiteX0" fmla="*/ 0 w 4262756"/>
                <a:gd name="connsiteY0" fmla="*/ 601146 h 601146"/>
                <a:gd name="connsiteX1" fmla="*/ 2986406 w 4262756"/>
                <a:gd name="connsiteY1" fmla="*/ 600075 h 601146"/>
                <a:gd name="connsiteX2" fmla="*/ 2986406 w 4262756"/>
                <a:gd name="connsiteY2" fmla="*/ 0 h 601146"/>
                <a:gd name="connsiteX3" fmla="*/ 4262756 w 4262756"/>
                <a:gd name="connsiteY3" fmla="*/ 0 h 601146"/>
                <a:gd name="connsiteX0" fmla="*/ 0 w 4262756"/>
                <a:gd name="connsiteY0" fmla="*/ 601146 h 604631"/>
                <a:gd name="connsiteX1" fmla="*/ 1299040 w 4262756"/>
                <a:gd name="connsiteY1" fmla="*/ 604631 h 604631"/>
                <a:gd name="connsiteX2" fmla="*/ 2986406 w 4262756"/>
                <a:gd name="connsiteY2" fmla="*/ 600075 h 604631"/>
                <a:gd name="connsiteX3" fmla="*/ 2986406 w 4262756"/>
                <a:gd name="connsiteY3" fmla="*/ 0 h 604631"/>
                <a:gd name="connsiteX4" fmla="*/ 4262756 w 4262756"/>
                <a:gd name="connsiteY4" fmla="*/ 0 h 604631"/>
                <a:gd name="connsiteX0" fmla="*/ 0 w 4262756"/>
                <a:gd name="connsiteY0" fmla="*/ 601146 h 1116413"/>
                <a:gd name="connsiteX1" fmla="*/ 1288740 w 4262756"/>
                <a:gd name="connsiteY1" fmla="*/ 1116413 h 1116413"/>
                <a:gd name="connsiteX2" fmla="*/ 1299040 w 4262756"/>
                <a:gd name="connsiteY2" fmla="*/ 604631 h 1116413"/>
                <a:gd name="connsiteX3" fmla="*/ 2986406 w 4262756"/>
                <a:gd name="connsiteY3" fmla="*/ 600075 h 1116413"/>
                <a:gd name="connsiteX4" fmla="*/ 2986406 w 4262756"/>
                <a:gd name="connsiteY4" fmla="*/ 0 h 1116413"/>
                <a:gd name="connsiteX5" fmla="*/ 4262756 w 4262756"/>
                <a:gd name="connsiteY5" fmla="*/ 0 h 1116413"/>
                <a:gd name="connsiteX0" fmla="*/ 0 w 2974016"/>
                <a:gd name="connsiteY0" fmla="*/ 1116413 h 1116413"/>
                <a:gd name="connsiteX1" fmla="*/ 10300 w 2974016"/>
                <a:gd name="connsiteY1" fmla="*/ 604631 h 1116413"/>
                <a:gd name="connsiteX2" fmla="*/ 1697666 w 2974016"/>
                <a:gd name="connsiteY2" fmla="*/ 600075 h 1116413"/>
                <a:gd name="connsiteX3" fmla="*/ 1697666 w 2974016"/>
                <a:gd name="connsiteY3" fmla="*/ 0 h 1116413"/>
                <a:gd name="connsiteX4" fmla="*/ 2974016 w 2974016"/>
                <a:gd name="connsiteY4" fmla="*/ 0 h 1116413"/>
                <a:gd name="connsiteX0" fmla="*/ 0 w 2974016"/>
                <a:gd name="connsiteY0" fmla="*/ 1029193 h 1029193"/>
                <a:gd name="connsiteX1" fmla="*/ 10300 w 2974016"/>
                <a:gd name="connsiteY1" fmla="*/ 604631 h 1029193"/>
                <a:gd name="connsiteX2" fmla="*/ 1697666 w 2974016"/>
                <a:gd name="connsiteY2" fmla="*/ 600075 h 1029193"/>
                <a:gd name="connsiteX3" fmla="*/ 1697666 w 2974016"/>
                <a:gd name="connsiteY3" fmla="*/ 0 h 1029193"/>
                <a:gd name="connsiteX4" fmla="*/ 2974016 w 2974016"/>
                <a:gd name="connsiteY4" fmla="*/ 0 h 1029193"/>
                <a:gd name="connsiteX0" fmla="*/ 0 w 2974016"/>
                <a:gd name="connsiteY0" fmla="*/ 1168745 h 1168745"/>
                <a:gd name="connsiteX1" fmla="*/ 10300 w 2974016"/>
                <a:gd name="connsiteY1" fmla="*/ 604631 h 1168745"/>
                <a:gd name="connsiteX2" fmla="*/ 1697666 w 2974016"/>
                <a:gd name="connsiteY2" fmla="*/ 600075 h 1168745"/>
                <a:gd name="connsiteX3" fmla="*/ 1697666 w 2974016"/>
                <a:gd name="connsiteY3" fmla="*/ 0 h 1168745"/>
                <a:gd name="connsiteX4" fmla="*/ 2974016 w 2974016"/>
                <a:gd name="connsiteY4" fmla="*/ 0 h 1168745"/>
                <a:gd name="connsiteX0" fmla="*/ 0 w 2974016"/>
                <a:gd name="connsiteY0" fmla="*/ 1168745 h 1168745"/>
                <a:gd name="connsiteX1" fmla="*/ 0 w 2974016"/>
                <a:gd name="connsiteY1" fmla="*/ 610538 h 1168745"/>
                <a:gd name="connsiteX2" fmla="*/ 1697666 w 2974016"/>
                <a:gd name="connsiteY2" fmla="*/ 600075 h 1168745"/>
                <a:gd name="connsiteX3" fmla="*/ 1697666 w 2974016"/>
                <a:gd name="connsiteY3" fmla="*/ 0 h 1168745"/>
                <a:gd name="connsiteX4" fmla="*/ 2974016 w 2974016"/>
                <a:gd name="connsiteY4" fmla="*/ 0 h 1168745"/>
                <a:gd name="connsiteX0" fmla="*/ 0 w 2974016"/>
                <a:gd name="connsiteY0" fmla="*/ 959418 h 959418"/>
                <a:gd name="connsiteX1" fmla="*/ 0 w 2974016"/>
                <a:gd name="connsiteY1" fmla="*/ 610538 h 959418"/>
                <a:gd name="connsiteX2" fmla="*/ 1697666 w 2974016"/>
                <a:gd name="connsiteY2" fmla="*/ 600075 h 959418"/>
                <a:gd name="connsiteX3" fmla="*/ 1697666 w 2974016"/>
                <a:gd name="connsiteY3" fmla="*/ 0 h 959418"/>
                <a:gd name="connsiteX4" fmla="*/ 2974016 w 2974016"/>
                <a:gd name="connsiteY4" fmla="*/ 0 h 959418"/>
                <a:gd name="connsiteX0" fmla="*/ 0 w 2974016"/>
                <a:gd name="connsiteY0" fmla="*/ 831058 h 831058"/>
                <a:gd name="connsiteX1" fmla="*/ 0 w 2974016"/>
                <a:gd name="connsiteY1" fmla="*/ 610538 h 831058"/>
                <a:gd name="connsiteX2" fmla="*/ 1697666 w 2974016"/>
                <a:gd name="connsiteY2" fmla="*/ 600075 h 831058"/>
                <a:gd name="connsiteX3" fmla="*/ 1697666 w 2974016"/>
                <a:gd name="connsiteY3" fmla="*/ 0 h 831058"/>
                <a:gd name="connsiteX4" fmla="*/ 2974016 w 2974016"/>
                <a:gd name="connsiteY4" fmla="*/ 0 h 831058"/>
                <a:gd name="connsiteX0" fmla="*/ 0 w 2974016"/>
                <a:gd name="connsiteY0" fmla="*/ 831058 h 831058"/>
                <a:gd name="connsiteX1" fmla="*/ 0 w 2974016"/>
                <a:gd name="connsiteY1" fmla="*/ 610538 h 831058"/>
                <a:gd name="connsiteX2" fmla="*/ 1697666 w 2974016"/>
                <a:gd name="connsiteY2" fmla="*/ 600075 h 831058"/>
                <a:gd name="connsiteX3" fmla="*/ 1500553 w 2974016"/>
                <a:gd name="connsiteY3" fmla="*/ 0 h 831058"/>
                <a:gd name="connsiteX4" fmla="*/ 2974016 w 2974016"/>
                <a:gd name="connsiteY4" fmla="*/ 0 h 831058"/>
                <a:gd name="connsiteX0" fmla="*/ 0 w 2974016"/>
                <a:gd name="connsiteY0" fmla="*/ 831058 h 831058"/>
                <a:gd name="connsiteX1" fmla="*/ 0 w 2974016"/>
                <a:gd name="connsiteY1" fmla="*/ 610538 h 831058"/>
                <a:gd name="connsiteX2" fmla="*/ 1495625 w 2974016"/>
                <a:gd name="connsiteY2" fmla="*/ 604595 h 831058"/>
                <a:gd name="connsiteX3" fmla="*/ 1500553 w 2974016"/>
                <a:gd name="connsiteY3" fmla="*/ 0 h 831058"/>
                <a:gd name="connsiteX4" fmla="*/ 2974016 w 2974016"/>
                <a:gd name="connsiteY4" fmla="*/ 0 h 831058"/>
                <a:gd name="connsiteX0" fmla="*/ 0 w 2974016"/>
                <a:gd name="connsiteY0" fmla="*/ 831058 h 831058"/>
                <a:gd name="connsiteX1" fmla="*/ 0 w 2974016"/>
                <a:gd name="connsiteY1" fmla="*/ 610538 h 831058"/>
                <a:gd name="connsiteX2" fmla="*/ 1515337 w 2974016"/>
                <a:gd name="connsiteY2" fmla="*/ 600075 h 831058"/>
                <a:gd name="connsiteX3" fmla="*/ 1500553 w 2974016"/>
                <a:gd name="connsiteY3" fmla="*/ 0 h 831058"/>
                <a:gd name="connsiteX4" fmla="*/ 2974016 w 2974016"/>
                <a:gd name="connsiteY4" fmla="*/ 0 h 831058"/>
                <a:gd name="connsiteX0" fmla="*/ 0 w 2974016"/>
                <a:gd name="connsiteY0" fmla="*/ 831058 h 831058"/>
                <a:gd name="connsiteX1" fmla="*/ 0 w 2974016"/>
                <a:gd name="connsiteY1" fmla="*/ 610538 h 831058"/>
                <a:gd name="connsiteX2" fmla="*/ 1495626 w 2974016"/>
                <a:gd name="connsiteY2" fmla="*/ 600075 h 831058"/>
                <a:gd name="connsiteX3" fmla="*/ 1500553 w 2974016"/>
                <a:gd name="connsiteY3" fmla="*/ 0 h 831058"/>
                <a:gd name="connsiteX4" fmla="*/ 2974016 w 2974016"/>
                <a:gd name="connsiteY4" fmla="*/ 0 h 831058"/>
                <a:gd name="connsiteX0" fmla="*/ 4928 w 2978944"/>
                <a:gd name="connsiteY0" fmla="*/ 831058 h 831058"/>
                <a:gd name="connsiteX1" fmla="*/ 0 w 2978944"/>
                <a:gd name="connsiteY1" fmla="*/ 447810 h 831058"/>
                <a:gd name="connsiteX2" fmla="*/ 1500554 w 2978944"/>
                <a:gd name="connsiteY2" fmla="*/ 600075 h 831058"/>
                <a:gd name="connsiteX3" fmla="*/ 1505481 w 2978944"/>
                <a:gd name="connsiteY3" fmla="*/ 0 h 831058"/>
                <a:gd name="connsiteX4" fmla="*/ 2978944 w 2978944"/>
                <a:gd name="connsiteY4" fmla="*/ 0 h 831058"/>
                <a:gd name="connsiteX0" fmla="*/ 4928 w 2978944"/>
                <a:gd name="connsiteY0" fmla="*/ 831058 h 831058"/>
                <a:gd name="connsiteX1" fmla="*/ 0 w 2978944"/>
                <a:gd name="connsiteY1" fmla="*/ 447810 h 831058"/>
                <a:gd name="connsiteX2" fmla="*/ 1490699 w 2978944"/>
                <a:gd name="connsiteY2" fmla="*/ 455428 h 831058"/>
                <a:gd name="connsiteX3" fmla="*/ 1505481 w 2978944"/>
                <a:gd name="connsiteY3" fmla="*/ 0 h 831058"/>
                <a:gd name="connsiteX4" fmla="*/ 2978944 w 2978944"/>
                <a:gd name="connsiteY4" fmla="*/ 0 h 831058"/>
                <a:gd name="connsiteX0" fmla="*/ 475 w 2974491"/>
                <a:gd name="connsiteY0" fmla="*/ 831058 h 831058"/>
                <a:gd name="connsiteX1" fmla="*/ 475 w 2974491"/>
                <a:gd name="connsiteY1" fmla="*/ 389047 h 831058"/>
                <a:gd name="connsiteX2" fmla="*/ 1486246 w 2974491"/>
                <a:gd name="connsiteY2" fmla="*/ 455428 h 831058"/>
                <a:gd name="connsiteX3" fmla="*/ 1501028 w 2974491"/>
                <a:gd name="connsiteY3" fmla="*/ 0 h 831058"/>
                <a:gd name="connsiteX4" fmla="*/ 2974491 w 2974491"/>
                <a:gd name="connsiteY4" fmla="*/ 0 h 831058"/>
                <a:gd name="connsiteX0" fmla="*/ 475 w 2974491"/>
                <a:gd name="connsiteY0" fmla="*/ 831058 h 831058"/>
                <a:gd name="connsiteX1" fmla="*/ 475 w 2974491"/>
                <a:gd name="connsiteY1" fmla="*/ 389047 h 831058"/>
                <a:gd name="connsiteX2" fmla="*/ 1496102 w 2974491"/>
                <a:gd name="connsiteY2" fmla="*/ 383104 h 831058"/>
                <a:gd name="connsiteX3" fmla="*/ 1501028 w 2974491"/>
                <a:gd name="connsiteY3" fmla="*/ 0 h 831058"/>
                <a:gd name="connsiteX4" fmla="*/ 2974491 w 2974491"/>
                <a:gd name="connsiteY4" fmla="*/ 0 h 831058"/>
                <a:gd name="connsiteX0" fmla="*/ 475 w 3117398"/>
                <a:gd name="connsiteY0" fmla="*/ 831058 h 831058"/>
                <a:gd name="connsiteX1" fmla="*/ 475 w 3117398"/>
                <a:gd name="connsiteY1" fmla="*/ 389047 h 831058"/>
                <a:gd name="connsiteX2" fmla="*/ 1496102 w 3117398"/>
                <a:gd name="connsiteY2" fmla="*/ 383104 h 831058"/>
                <a:gd name="connsiteX3" fmla="*/ 1501028 w 3117398"/>
                <a:gd name="connsiteY3" fmla="*/ 0 h 831058"/>
                <a:gd name="connsiteX4" fmla="*/ 3117398 w 3117398"/>
                <a:gd name="connsiteY4" fmla="*/ 0 h 831058"/>
                <a:gd name="connsiteX0" fmla="*/ 475 w 3117398"/>
                <a:gd name="connsiteY0" fmla="*/ 935024 h 935024"/>
                <a:gd name="connsiteX1" fmla="*/ 475 w 3117398"/>
                <a:gd name="connsiteY1" fmla="*/ 493013 h 935024"/>
                <a:gd name="connsiteX2" fmla="*/ 1496102 w 3117398"/>
                <a:gd name="connsiteY2" fmla="*/ 487070 h 935024"/>
                <a:gd name="connsiteX3" fmla="*/ 1486244 w 3117398"/>
                <a:gd name="connsiteY3" fmla="*/ 0 h 935024"/>
                <a:gd name="connsiteX4" fmla="*/ 3117398 w 3117398"/>
                <a:gd name="connsiteY4" fmla="*/ 103966 h 935024"/>
                <a:gd name="connsiteX0" fmla="*/ 475 w 3151893"/>
                <a:gd name="connsiteY0" fmla="*/ 935024 h 935024"/>
                <a:gd name="connsiteX1" fmla="*/ 475 w 3151893"/>
                <a:gd name="connsiteY1" fmla="*/ 493013 h 935024"/>
                <a:gd name="connsiteX2" fmla="*/ 1496102 w 3151893"/>
                <a:gd name="connsiteY2" fmla="*/ 487070 h 935024"/>
                <a:gd name="connsiteX3" fmla="*/ 1486244 w 3151893"/>
                <a:gd name="connsiteY3" fmla="*/ 0 h 935024"/>
                <a:gd name="connsiteX4" fmla="*/ 3151893 w 3151893"/>
                <a:gd name="connsiteY4" fmla="*/ 0 h 935024"/>
                <a:gd name="connsiteX0" fmla="*/ 475 w 3151893"/>
                <a:gd name="connsiteY0" fmla="*/ 935024 h 935024"/>
                <a:gd name="connsiteX1" fmla="*/ 475 w 3151893"/>
                <a:gd name="connsiteY1" fmla="*/ 493013 h 935024"/>
                <a:gd name="connsiteX2" fmla="*/ 1496102 w 3151893"/>
                <a:gd name="connsiteY2" fmla="*/ 487070 h 935024"/>
                <a:gd name="connsiteX3" fmla="*/ 1505955 w 3151893"/>
                <a:gd name="connsiteY3" fmla="*/ 0 h 935024"/>
                <a:gd name="connsiteX4" fmla="*/ 3151893 w 3151893"/>
                <a:gd name="connsiteY4" fmla="*/ 0 h 935024"/>
                <a:gd name="connsiteX0" fmla="*/ 475 w 3151893"/>
                <a:gd name="connsiteY0" fmla="*/ 935024 h 935024"/>
                <a:gd name="connsiteX1" fmla="*/ 475 w 3151893"/>
                <a:gd name="connsiteY1" fmla="*/ 493013 h 935024"/>
                <a:gd name="connsiteX2" fmla="*/ 1515813 w 3151893"/>
                <a:gd name="connsiteY2" fmla="*/ 487070 h 935024"/>
                <a:gd name="connsiteX3" fmla="*/ 1505955 w 3151893"/>
                <a:gd name="connsiteY3" fmla="*/ 0 h 935024"/>
                <a:gd name="connsiteX4" fmla="*/ 3151893 w 3151893"/>
                <a:gd name="connsiteY4" fmla="*/ 0 h 935024"/>
                <a:gd name="connsiteX0" fmla="*/ 475 w 3151893"/>
                <a:gd name="connsiteY0" fmla="*/ 935024 h 935024"/>
                <a:gd name="connsiteX1" fmla="*/ 475 w 3151893"/>
                <a:gd name="connsiteY1" fmla="*/ 493013 h 935024"/>
                <a:gd name="connsiteX2" fmla="*/ 1496102 w 3151893"/>
                <a:gd name="connsiteY2" fmla="*/ 491590 h 935024"/>
                <a:gd name="connsiteX3" fmla="*/ 1505955 w 3151893"/>
                <a:gd name="connsiteY3" fmla="*/ 0 h 935024"/>
                <a:gd name="connsiteX4" fmla="*/ 3151893 w 3151893"/>
                <a:gd name="connsiteY4" fmla="*/ 0 h 935024"/>
                <a:gd name="connsiteX0" fmla="*/ 475 w 3151893"/>
                <a:gd name="connsiteY0" fmla="*/ 935024 h 935024"/>
                <a:gd name="connsiteX1" fmla="*/ 475 w 3151893"/>
                <a:gd name="connsiteY1" fmla="*/ 493013 h 935024"/>
                <a:gd name="connsiteX2" fmla="*/ 1496102 w 3151893"/>
                <a:gd name="connsiteY2" fmla="*/ 491590 h 935024"/>
                <a:gd name="connsiteX3" fmla="*/ 1491172 w 3151893"/>
                <a:gd name="connsiteY3" fmla="*/ 4520 h 935024"/>
                <a:gd name="connsiteX4" fmla="*/ 3151893 w 3151893"/>
                <a:gd name="connsiteY4" fmla="*/ 0 h 935024"/>
                <a:gd name="connsiteX0" fmla="*/ 475 w 3151893"/>
                <a:gd name="connsiteY0" fmla="*/ 935024 h 935024"/>
                <a:gd name="connsiteX1" fmla="*/ 475 w 3151893"/>
                <a:gd name="connsiteY1" fmla="*/ 493013 h 935024"/>
                <a:gd name="connsiteX2" fmla="*/ 1496102 w 3151893"/>
                <a:gd name="connsiteY2" fmla="*/ 491590 h 935024"/>
                <a:gd name="connsiteX3" fmla="*/ 1505955 w 3151893"/>
                <a:gd name="connsiteY3" fmla="*/ 0 h 935024"/>
                <a:gd name="connsiteX4" fmla="*/ 3151893 w 3151893"/>
                <a:gd name="connsiteY4" fmla="*/ 0 h 935024"/>
                <a:gd name="connsiteX0" fmla="*/ 475 w 3151893"/>
                <a:gd name="connsiteY0" fmla="*/ 935024 h 935024"/>
                <a:gd name="connsiteX1" fmla="*/ 475 w 3151893"/>
                <a:gd name="connsiteY1" fmla="*/ 493013 h 935024"/>
                <a:gd name="connsiteX2" fmla="*/ 1496102 w 3151893"/>
                <a:gd name="connsiteY2" fmla="*/ 491590 h 935024"/>
                <a:gd name="connsiteX3" fmla="*/ 1501028 w 3151893"/>
                <a:gd name="connsiteY3" fmla="*/ 0 h 935024"/>
                <a:gd name="connsiteX4" fmla="*/ 3151893 w 3151893"/>
                <a:gd name="connsiteY4" fmla="*/ 0 h 93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893" h="935024">
                  <a:moveTo>
                    <a:pt x="475" y="935024"/>
                  </a:moveTo>
                  <a:cubicBezTo>
                    <a:pt x="-1168" y="807275"/>
                    <a:pt x="2118" y="620762"/>
                    <a:pt x="475" y="493013"/>
                  </a:cubicBezTo>
                  <a:lnTo>
                    <a:pt x="1496102" y="491590"/>
                  </a:lnTo>
                  <a:cubicBezTo>
                    <a:pt x="1497745" y="290058"/>
                    <a:pt x="1499385" y="201532"/>
                    <a:pt x="1501028" y="0"/>
                  </a:cubicBezTo>
                  <a:lnTo>
                    <a:pt x="3151893" y="0"/>
                  </a:lnTo>
                </a:path>
              </a:pathLst>
            </a:custGeom>
            <a:ln w="12700"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cxnSp>
          <p:nvCxnSpPr>
            <p:cNvPr id="50" name="Straight Arrow Connector 49"/>
            <p:cNvCxnSpPr/>
            <p:nvPr/>
          </p:nvCxnSpPr>
          <p:spPr bwMode="auto">
            <a:xfrm flipV="1">
              <a:off x="7086600" y="1428750"/>
              <a:ext cx="0" cy="762000"/>
            </a:xfrm>
            <a:prstGeom prst="straightConnector1">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150"/>
            <p:cNvSpPr txBox="1">
              <a:spLocks noChangeArrowheads="1"/>
            </p:cNvSpPr>
            <p:nvPr/>
          </p:nvSpPr>
          <p:spPr bwMode="auto">
            <a:xfrm>
              <a:off x="7239000" y="1386261"/>
              <a:ext cx="1676400" cy="8463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rIns="0">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eaLnBrk="1" hangingPunct="1"/>
              <a:r>
                <a:rPr lang="en-US" sz="700" b="1" dirty="0">
                  <a:solidFill>
                    <a:schemeClr val="accent2"/>
                  </a:solidFill>
                </a:rPr>
                <a:t>Clients initiate requests to the Orchestration Layer to send file attributes as files are added to Client</a:t>
              </a:r>
            </a:p>
            <a:p>
              <a:pPr eaLnBrk="1" hangingPunct="1"/>
              <a:endParaRPr lang="en-US" sz="700" b="1" dirty="0">
                <a:solidFill>
                  <a:schemeClr val="accent2"/>
                </a:solidFill>
              </a:endParaRPr>
            </a:p>
            <a:p>
              <a:pPr eaLnBrk="1" hangingPunct="1"/>
              <a:r>
                <a:rPr lang="en-US" sz="700" b="1" dirty="0">
                  <a:solidFill>
                    <a:schemeClr val="accent2"/>
                  </a:solidFill>
                </a:rPr>
                <a:t>Clients initiate requests to Orchestration Layer to ask if new files need to be downloaded</a:t>
              </a:r>
            </a:p>
          </p:txBody>
        </p:sp>
      </p:grpSp>
      <p:grpSp>
        <p:nvGrpSpPr>
          <p:cNvPr id="52" name="Group 51"/>
          <p:cNvGrpSpPr/>
          <p:nvPr/>
        </p:nvGrpSpPr>
        <p:grpSpPr>
          <a:xfrm>
            <a:off x="2514600" y="3714750"/>
            <a:ext cx="6400800" cy="533400"/>
            <a:chOff x="2514600" y="3714750"/>
            <a:chExt cx="6400800" cy="533400"/>
          </a:xfrm>
        </p:grpSpPr>
        <p:cxnSp>
          <p:nvCxnSpPr>
            <p:cNvPr id="53" name="Straight Arrow Connector 52"/>
            <p:cNvCxnSpPr/>
            <p:nvPr/>
          </p:nvCxnSpPr>
          <p:spPr bwMode="auto">
            <a:xfrm>
              <a:off x="2514600" y="3714750"/>
              <a:ext cx="2667000" cy="0"/>
            </a:xfrm>
            <a:prstGeom prst="straightConnector1">
              <a:avLst/>
            </a:prstGeom>
            <a:ln w="12700" cmpd="sng">
              <a:solidFill>
                <a:schemeClr val="accent2">
                  <a:lumMod val="75000"/>
                </a:schemeClr>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auto">
            <a:xfrm>
              <a:off x="7093334" y="3883758"/>
              <a:ext cx="0" cy="360149"/>
            </a:xfrm>
            <a:prstGeom prst="straightConnector1">
              <a:avLst/>
            </a:prstGeom>
            <a:ln w="19050">
              <a:solidFill>
                <a:srgbClr val="377F3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150"/>
            <p:cNvSpPr txBox="1">
              <a:spLocks noChangeArrowheads="1"/>
            </p:cNvSpPr>
            <p:nvPr/>
          </p:nvSpPr>
          <p:spPr bwMode="auto">
            <a:xfrm>
              <a:off x="7239000" y="3832652"/>
              <a:ext cx="1676400" cy="4154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rIns="0">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eaLnBrk="1" hangingPunct="1"/>
              <a:r>
                <a:rPr lang="en-US" sz="700" b="1" dirty="0">
                  <a:solidFill>
                    <a:schemeClr val="accent2">
                      <a:lumMod val="75000"/>
                    </a:schemeClr>
                  </a:solidFill>
                </a:rPr>
                <a:t>Storage Connectors store/retrieve file attributes and file location using Orchestration Layer</a:t>
              </a:r>
            </a:p>
          </p:txBody>
        </p:sp>
      </p:grpSp>
      <p:sp>
        <p:nvSpPr>
          <p:cNvPr id="56" name="TextBox 55"/>
          <p:cNvSpPr txBox="1"/>
          <p:nvPr/>
        </p:nvSpPr>
        <p:spPr bwMode="auto">
          <a:xfrm>
            <a:off x="5456238" y="4248150"/>
            <a:ext cx="715962" cy="200055"/>
          </a:xfrm>
          <a:prstGeom prst="rect">
            <a:avLst/>
          </a:prstGeom>
          <a:noFill/>
        </p:spPr>
        <p:txBody>
          <a:bodyPr>
            <a:spAutoFit/>
          </a:bodyPr>
          <a:lstStyle/>
          <a:p>
            <a:pPr algn="ctr">
              <a:defRPr/>
            </a:pPr>
            <a:r>
              <a:rPr lang="en-US" sz="700" b="1" dirty="0">
                <a:solidFill>
                  <a:schemeClr val="accent6"/>
                </a:solidFill>
              </a:rPr>
              <a:t>PRIVATE</a:t>
            </a:r>
            <a:endParaRPr lang="en-US" sz="800" b="1" dirty="0">
              <a:solidFill>
                <a:schemeClr val="accent6"/>
              </a:solidFill>
            </a:endParaRPr>
          </a:p>
        </p:txBody>
      </p:sp>
      <p:sp>
        <p:nvSpPr>
          <p:cNvPr id="57" name="TextBox 141"/>
          <p:cNvSpPr txBox="1">
            <a:spLocks noChangeArrowheads="1"/>
          </p:cNvSpPr>
          <p:nvPr/>
        </p:nvSpPr>
        <p:spPr bwMode="auto">
          <a:xfrm rot="16200000">
            <a:off x="5457684" y="3603117"/>
            <a:ext cx="98871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algn="ctr" eaLnBrk="1" hangingPunct="1"/>
            <a:r>
              <a:rPr lang="en-US" sz="500" dirty="0">
                <a:solidFill>
                  <a:schemeClr val="bg2"/>
                </a:solidFill>
              </a:rPr>
              <a:t>NFS, S3, Atmos Interfaces</a:t>
            </a:r>
          </a:p>
        </p:txBody>
      </p:sp>
      <p:grpSp>
        <p:nvGrpSpPr>
          <p:cNvPr id="58" name="Group 57"/>
          <p:cNvGrpSpPr/>
          <p:nvPr/>
        </p:nvGrpSpPr>
        <p:grpSpPr>
          <a:xfrm>
            <a:off x="2124817" y="1700503"/>
            <a:ext cx="6776417" cy="1861847"/>
            <a:chOff x="2124817" y="1700503"/>
            <a:chExt cx="6776417" cy="1861847"/>
          </a:xfrm>
        </p:grpSpPr>
        <p:sp>
          <p:nvSpPr>
            <p:cNvPr id="59" name="TextBox 150"/>
            <p:cNvSpPr txBox="1">
              <a:spLocks noChangeArrowheads="1"/>
            </p:cNvSpPr>
            <p:nvPr/>
          </p:nvSpPr>
          <p:spPr bwMode="auto">
            <a:xfrm>
              <a:off x="7239000" y="2308652"/>
              <a:ext cx="166223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eaLnBrk="1" hangingPunct="1"/>
              <a:r>
                <a:rPr lang="en-US" sz="700" b="1" dirty="0">
                  <a:solidFill>
                    <a:schemeClr val="accent5"/>
                  </a:solidFill>
                </a:rPr>
                <a:t>Clients initiate requests to upload/download files to Compute Node through a load balancer</a:t>
              </a:r>
            </a:p>
          </p:txBody>
        </p:sp>
        <p:cxnSp>
          <p:nvCxnSpPr>
            <p:cNvPr id="60" name="Straight Arrow Connector 59"/>
            <p:cNvCxnSpPr/>
            <p:nvPr/>
          </p:nvCxnSpPr>
          <p:spPr bwMode="auto">
            <a:xfrm flipV="1">
              <a:off x="7084891" y="2346324"/>
              <a:ext cx="4884" cy="377826"/>
            </a:xfrm>
            <a:prstGeom prst="straightConnector1">
              <a:avLst/>
            </a:prstGeom>
            <a:ln w="1905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bwMode="auto">
            <a:xfrm flipH="1">
              <a:off x="2124817" y="1700503"/>
              <a:ext cx="1588226" cy="1164038"/>
            </a:xfrm>
            <a:custGeom>
              <a:avLst/>
              <a:gdLst>
                <a:gd name="connsiteX0" fmla="*/ 0 w 3990975"/>
                <a:gd name="connsiteY0" fmla="*/ 1209675 h 1209675"/>
                <a:gd name="connsiteX1" fmla="*/ 2705100 w 3990975"/>
                <a:gd name="connsiteY1" fmla="*/ 1209675 h 1209675"/>
                <a:gd name="connsiteX2" fmla="*/ 2705100 w 3990975"/>
                <a:gd name="connsiteY2" fmla="*/ 609600 h 1209675"/>
                <a:gd name="connsiteX3" fmla="*/ 3981450 w 3990975"/>
                <a:gd name="connsiteY3" fmla="*/ 609600 h 1209675"/>
                <a:gd name="connsiteX4" fmla="*/ 3990975 w 3990975"/>
                <a:gd name="connsiteY4" fmla="*/ 9525 h 1209675"/>
                <a:gd name="connsiteX5" fmla="*/ 3990975 w 3990975"/>
                <a:gd name="connsiteY5" fmla="*/ 0 h 1209675"/>
                <a:gd name="connsiteX0" fmla="*/ 0 w 3990975"/>
                <a:gd name="connsiteY0" fmla="*/ 1200150 h 1200150"/>
                <a:gd name="connsiteX1" fmla="*/ 2705100 w 3990975"/>
                <a:gd name="connsiteY1" fmla="*/ 1200150 h 1200150"/>
                <a:gd name="connsiteX2" fmla="*/ 2705100 w 3990975"/>
                <a:gd name="connsiteY2" fmla="*/ 600075 h 1200150"/>
                <a:gd name="connsiteX3" fmla="*/ 3981450 w 3990975"/>
                <a:gd name="connsiteY3" fmla="*/ 600075 h 1200150"/>
                <a:gd name="connsiteX4" fmla="*/ 3990975 w 3990975"/>
                <a:gd name="connsiteY4" fmla="*/ 0 h 1200150"/>
                <a:gd name="connsiteX0" fmla="*/ 0 w 3982547"/>
                <a:gd name="connsiteY0" fmla="*/ 1204363 h 1204363"/>
                <a:gd name="connsiteX1" fmla="*/ 2705100 w 3982547"/>
                <a:gd name="connsiteY1" fmla="*/ 1204363 h 1204363"/>
                <a:gd name="connsiteX2" fmla="*/ 2705100 w 3982547"/>
                <a:gd name="connsiteY2" fmla="*/ 604288 h 1204363"/>
                <a:gd name="connsiteX3" fmla="*/ 3981450 w 3982547"/>
                <a:gd name="connsiteY3" fmla="*/ 604288 h 1204363"/>
                <a:gd name="connsiteX4" fmla="*/ 3982547 w 3982547"/>
                <a:gd name="connsiteY4" fmla="*/ 0 h 1204363"/>
                <a:gd name="connsiteX0" fmla="*/ 0 w 3982547"/>
                <a:gd name="connsiteY0" fmla="*/ 801504 h 801504"/>
                <a:gd name="connsiteX1" fmla="*/ 2705100 w 3982547"/>
                <a:gd name="connsiteY1" fmla="*/ 801504 h 801504"/>
                <a:gd name="connsiteX2" fmla="*/ 2705100 w 3982547"/>
                <a:gd name="connsiteY2" fmla="*/ 201429 h 801504"/>
                <a:gd name="connsiteX3" fmla="*/ 3981450 w 3982547"/>
                <a:gd name="connsiteY3" fmla="*/ 201429 h 801504"/>
                <a:gd name="connsiteX4" fmla="*/ 3982547 w 3982547"/>
                <a:gd name="connsiteY4" fmla="*/ 22034 h 801504"/>
                <a:gd name="connsiteX0" fmla="*/ 0 w 3074247"/>
                <a:gd name="connsiteY0" fmla="*/ 802575 h 802575"/>
                <a:gd name="connsiteX1" fmla="*/ 1796800 w 3074247"/>
                <a:gd name="connsiteY1" fmla="*/ 801504 h 802575"/>
                <a:gd name="connsiteX2" fmla="*/ 1796800 w 3074247"/>
                <a:gd name="connsiteY2" fmla="*/ 201429 h 802575"/>
                <a:gd name="connsiteX3" fmla="*/ 3073150 w 3074247"/>
                <a:gd name="connsiteY3" fmla="*/ 201429 h 802575"/>
                <a:gd name="connsiteX4" fmla="*/ 3074247 w 3074247"/>
                <a:gd name="connsiteY4" fmla="*/ 22034 h 802575"/>
                <a:gd name="connsiteX0" fmla="*/ 0 w 3073150"/>
                <a:gd name="connsiteY0" fmla="*/ 601146 h 601146"/>
                <a:gd name="connsiteX1" fmla="*/ 1796800 w 3073150"/>
                <a:gd name="connsiteY1" fmla="*/ 600075 h 601146"/>
                <a:gd name="connsiteX2" fmla="*/ 1796800 w 3073150"/>
                <a:gd name="connsiteY2" fmla="*/ 0 h 601146"/>
                <a:gd name="connsiteX3" fmla="*/ 3073150 w 3073150"/>
                <a:gd name="connsiteY3" fmla="*/ 0 h 601146"/>
                <a:gd name="connsiteX0" fmla="*/ 0 w 3073150"/>
                <a:gd name="connsiteY0" fmla="*/ 603806 h 603806"/>
                <a:gd name="connsiteX1" fmla="*/ 1796800 w 3073150"/>
                <a:gd name="connsiteY1" fmla="*/ 602735 h 603806"/>
                <a:gd name="connsiteX2" fmla="*/ 1415978 w 3073150"/>
                <a:gd name="connsiteY2" fmla="*/ 0 h 603806"/>
                <a:gd name="connsiteX3" fmla="*/ 3073150 w 3073150"/>
                <a:gd name="connsiteY3" fmla="*/ 2660 h 603806"/>
                <a:gd name="connsiteX0" fmla="*/ 0 w 3073150"/>
                <a:gd name="connsiteY0" fmla="*/ 603806 h 621356"/>
                <a:gd name="connsiteX1" fmla="*/ 1415980 w 3073150"/>
                <a:gd name="connsiteY1" fmla="*/ 621356 h 621356"/>
                <a:gd name="connsiteX2" fmla="*/ 1415978 w 3073150"/>
                <a:gd name="connsiteY2" fmla="*/ 0 h 621356"/>
                <a:gd name="connsiteX3" fmla="*/ 3073150 w 3073150"/>
                <a:gd name="connsiteY3" fmla="*/ 2660 h 621356"/>
                <a:gd name="connsiteX0" fmla="*/ 0 w 3073150"/>
                <a:gd name="connsiteY0" fmla="*/ 603806 h 603806"/>
                <a:gd name="connsiteX1" fmla="*/ 1415980 w 3073150"/>
                <a:gd name="connsiteY1" fmla="*/ 602734 h 603806"/>
                <a:gd name="connsiteX2" fmla="*/ 1415978 w 3073150"/>
                <a:gd name="connsiteY2" fmla="*/ 0 h 603806"/>
                <a:gd name="connsiteX3" fmla="*/ 3073150 w 3073150"/>
                <a:gd name="connsiteY3" fmla="*/ 2660 h 603806"/>
                <a:gd name="connsiteX0" fmla="*/ 0 w 3073150"/>
                <a:gd name="connsiteY0" fmla="*/ 601146 h 601146"/>
                <a:gd name="connsiteX1" fmla="*/ 1415980 w 3073150"/>
                <a:gd name="connsiteY1" fmla="*/ 600074 h 601146"/>
                <a:gd name="connsiteX2" fmla="*/ 1415978 w 3073150"/>
                <a:gd name="connsiteY2" fmla="*/ 2661 h 601146"/>
                <a:gd name="connsiteX3" fmla="*/ 3073150 w 3073150"/>
                <a:gd name="connsiteY3" fmla="*/ 0 h 601146"/>
                <a:gd name="connsiteX0" fmla="*/ 0 w 3073150"/>
                <a:gd name="connsiteY0" fmla="*/ 606466 h 606466"/>
                <a:gd name="connsiteX1" fmla="*/ 1415980 w 3073150"/>
                <a:gd name="connsiteY1" fmla="*/ 605394 h 606466"/>
                <a:gd name="connsiteX2" fmla="*/ 1415978 w 3073150"/>
                <a:gd name="connsiteY2" fmla="*/ 0 h 606466"/>
                <a:gd name="connsiteX3" fmla="*/ 3073150 w 3073150"/>
                <a:gd name="connsiteY3" fmla="*/ 5320 h 606466"/>
                <a:gd name="connsiteX0" fmla="*/ 0 w 3073150"/>
                <a:gd name="connsiteY0" fmla="*/ 609127 h 609127"/>
                <a:gd name="connsiteX1" fmla="*/ 1415980 w 3073150"/>
                <a:gd name="connsiteY1" fmla="*/ 608055 h 609127"/>
                <a:gd name="connsiteX2" fmla="*/ 1415978 w 3073150"/>
                <a:gd name="connsiteY2" fmla="*/ 2661 h 609127"/>
                <a:gd name="connsiteX3" fmla="*/ 3073150 w 3073150"/>
                <a:gd name="connsiteY3" fmla="*/ 0 h 609127"/>
                <a:gd name="connsiteX0" fmla="*/ 0 w 3073150"/>
                <a:gd name="connsiteY0" fmla="*/ 657012 h 657012"/>
                <a:gd name="connsiteX1" fmla="*/ 1415980 w 3073150"/>
                <a:gd name="connsiteY1" fmla="*/ 655940 h 657012"/>
                <a:gd name="connsiteX2" fmla="*/ 1415978 w 3073150"/>
                <a:gd name="connsiteY2" fmla="*/ 0 h 657012"/>
                <a:gd name="connsiteX3" fmla="*/ 3073150 w 3073150"/>
                <a:gd name="connsiteY3" fmla="*/ 47885 h 657012"/>
                <a:gd name="connsiteX0" fmla="*/ 0 w 3092192"/>
                <a:gd name="connsiteY0" fmla="*/ 657012 h 657012"/>
                <a:gd name="connsiteX1" fmla="*/ 1415980 w 3092192"/>
                <a:gd name="connsiteY1" fmla="*/ 655940 h 657012"/>
                <a:gd name="connsiteX2" fmla="*/ 1415978 w 3092192"/>
                <a:gd name="connsiteY2" fmla="*/ 0 h 657012"/>
                <a:gd name="connsiteX3" fmla="*/ 3092192 w 3092192"/>
                <a:gd name="connsiteY3" fmla="*/ 2660 h 657012"/>
                <a:gd name="connsiteX0" fmla="*/ 0 w 3101714"/>
                <a:gd name="connsiteY0" fmla="*/ 664993 h 664993"/>
                <a:gd name="connsiteX1" fmla="*/ 1415980 w 3101714"/>
                <a:gd name="connsiteY1" fmla="*/ 663921 h 664993"/>
                <a:gd name="connsiteX2" fmla="*/ 1415978 w 3101714"/>
                <a:gd name="connsiteY2" fmla="*/ 7981 h 664993"/>
                <a:gd name="connsiteX3" fmla="*/ 3101714 w 3101714"/>
                <a:gd name="connsiteY3" fmla="*/ 0 h 664993"/>
                <a:gd name="connsiteX0" fmla="*/ 0 w 3101714"/>
                <a:gd name="connsiteY0" fmla="*/ 657012 h 657012"/>
                <a:gd name="connsiteX1" fmla="*/ 1415980 w 3101714"/>
                <a:gd name="connsiteY1" fmla="*/ 655940 h 657012"/>
                <a:gd name="connsiteX2" fmla="*/ 1415978 w 3101714"/>
                <a:gd name="connsiteY2" fmla="*/ 0 h 657012"/>
                <a:gd name="connsiteX3" fmla="*/ 3101714 w 3101714"/>
                <a:gd name="connsiteY3" fmla="*/ 0 h 657012"/>
                <a:gd name="connsiteX0" fmla="*/ 0 w 3273084"/>
                <a:gd name="connsiteY0" fmla="*/ 657012 h 657012"/>
                <a:gd name="connsiteX1" fmla="*/ 1415980 w 3273084"/>
                <a:gd name="connsiteY1" fmla="*/ 655940 h 657012"/>
                <a:gd name="connsiteX2" fmla="*/ 1415978 w 3273084"/>
                <a:gd name="connsiteY2" fmla="*/ 0 h 657012"/>
                <a:gd name="connsiteX3" fmla="*/ 3273084 w 3273084"/>
                <a:gd name="connsiteY3" fmla="*/ 0 h 657012"/>
                <a:gd name="connsiteX0" fmla="*/ 0 w 3157841"/>
                <a:gd name="connsiteY0" fmla="*/ 657012 h 657012"/>
                <a:gd name="connsiteX1" fmla="*/ 1300737 w 3157841"/>
                <a:gd name="connsiteY1" fmla="*/ 655940 h 657012"/>
                <a:gd name="connsiteX2" fmla="*/ 1300735 w 3157841"/>
                <a:gd name="connsiteY2" fmla="*/ 0 h 657012"/>
                <a:gd name="connsiteX3" fmla="*/ 3157841 w 3157841"/>
                <a:gd name="connsiteY3" fmla="*/ 0 h 657012"/>
                <a:gd name="connsiteX0" fmla="*/ 0 w 3202658"/>
                <a:gd name="connsiteY0" fmla="*/ 655223 h 655940"/>
                <a:gd name="connsiteX1" fmla="*/ 1345554 w 3202658"/>
                <a:gd name="connsiteY1" fmla="*/ 655940 h 655940"/>
                <a:gd name="connsiteX2" fmla="*/ 1345552 w 3202658"/>
                <a:gd name="connsiteY2" fmla="*/ 0 h 655940"/>
                <a:gd name="connsiteX3" fmla="*/ 3202658 w 3202658"/>
                <a:gd name="connsiteY3" fmla="*/ 0 h 655940"/>
              </a:gdLst>
              <a:ahLst/>
              <a:cxnLst>
                <a:cxn ang="0">
                  <a:pos x="connsiteX0" y="connsiteY0"/>
                </a:cxn>
                <a:cxn ang="0">
                  <a:pos x="connsiteX1" y="connsiteY1"/>
                </a:cxn>
                <a:cxn ang="0">
                  <a:pos x="connsiteX2" y="connsiteY2"/>
                </a:cxn>
                <a:cxn ang="0">
                  <a:pos x="connsiteX3" y="connsiteY3"/>
                </a:cxn>
              </a:cxnLst>
              <a:rect l="l" t="t" r="r" b="b"/>
              <a:pathLst>
                <a:path w="3202658" h="655940">
                  <a:moveTo>
                    <a:pt x="0" y="655223"/>
                  </a:moveTo>
                  <a:lnTo>
                    <a:pt x="1345554" y="655940"/>
                  </a:lnTo>
                  <a:cubicBezTo>
                    <a:pt x="1345553" y="448821"/>
                    <a:pt x="1345553" y="207119"/>
                    <a:pt x="1345552" y="0"/>
                  </a:cubicBezTo>
                  <a:lnTo>
                    <a:pt x="3202658" y="0"/>
                  </a:lnTo>
                </a:path>
              </a:pathLst>
            </a:custGeom>
            <a:ln w="12700" cmpd="sng">
              <a:solidFill>
                <a:schemeClr val="accent5"/>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cxnSp>
          <p:nvCxnSpPr>
            <p:cNvPr id="62" name="Straight Arrow Connector 225"/>
            <p:cNvCxnSpPr/>
            <p:nvPr/>
          </p:nvCxnSpPr>
          <p:spPr>
            <a:xfrm>
              <a:off x="4419600" y="3000375"/>
              <a:ext cx="762000" cy="561975"/>
            </a:xfrm>
            <a:prstGeom prst="bentConnector3">
              <a:avLst>
                <a:gd name="adj1" fmla="val -83"/>
              </a:avLst>
            </a:prstGeom>
            <a:ln w="12700" cmpd="sng">
              <a:solidFill>
                <a:schemeClr val="accent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bwMode="auto">
            <a:xfrm rot="16200000" flipH="1" flipV="1">
              <a:off x="4543632" y="2227610"/>
              <a:ext cx="674828" cy="601108"/>
            </a:xfrm>
            <a:custGeom>
              <a:avLst/>
              <a:gdLst>
                <a:gd name="connsiteX0" fmla="*/ 0 w 3990975"/>
                <a:gd name="connsiteY0" fmla="*/ 1209675 h 1209675"/>
                <a:gd name="connsiteX1" fmla="*/ 2705100 w 3990975"/>
                <a:gd name="connsiteY1" fmla="*/ 1209675 h 1209675"/>
                <a:gd name="connsiteX2" fmla="*/ 2705100 w 3990975"/>
                <a:gd name="connsiteY2" fmla="*/ 609600 h 1209675"/>
                <a:gd name="connsiteX3" fmla="*/ 3981450 w 3990975"/>
                <a:gd name="connsiteY3" fmla="*/ 609600 h 1209675"/>
                <a:gd name="connsiteX4" fmla="*/ 3990975 w 3990975"/>
                <a:gd name="connsiteY4" fmla="*/ 9525 h 1209675"/>
                <a:gd name="connsiteX5" fmla="*/ 3990975 w 3990975"/>
                <a:gd name="connsiteY5" fmla="*/ 0 h 1209675"/>
                <a:gd name="connsiteX0" fmla="*/ 0 w 3990975"/>
                <a:gd name="connsiteY0" fmla="*/ 1200150 h 1200150"/>
                <a:gd name="connsiteX1" fmla="*/ 2705100 w 3990975"/>
                <a:gd name="connsiteY1" fmla="*/ 1200150 h 1200150"/>
                <a:gd name="connsiteX2" fmla="*/ 2705100 w 3990975"/>
                <a:gd name="connsiteY2" fmla="*/ 600075 h 1200150"/>
                <a:gd name="connsiteX3" fmla="*/ 3981450 w 3990975"/>
                <a:gd name="connsiteY3" fmla="*/ 600075 h 1200150"/>
                <a:gd name="connsiteX4" fmla="*/ 3990975 w 3990975"/>
                <a:gd name="connsiteY4" fmla="*/ 0 h 1200150"/>
                <a:gd name="connsiteX0" fmla="*/ 0 w 3982547"/>
                <a:gd name="connsiteY0" fmla="*/ 1204363 h 1204363"/>
                <a:gd name="connsiteX1" fmla="*/ 2705100 w 3982547"/>
                <a:gd name="connsiteY1" fmla="*/ 1204363 h 1204363"/>
                <a:gd name="connsiteX2" fmla="*/ 2705100 w 3982547"/>
                <a:gd name="connsiteY2" fmla="*/ 604288 h 1204363"/>
                <a:gd name="connsiteX3" fmla="*/ 3981450 w 3982547"/>
                <a:gd name="connsiteY3" fmla="*/ 604288 h 1204363"/>
                <a:gd name="connsiteX4" fmla="*/ 3982547 w 3982547"/>
                <a:gd name="connsiteY4" fmla="*/ 0 h 1204363"/>
                <a:gd name="connsiteX0" fmla="*/ 0 w 3982547"/>
                <a:gd name="connsiteY0" fmla="*/ 801504 h 801504"/>
                <a:gd name="connsiteX1" fmla="*/ 2705100 w 3982547"/>
                <a:gd name="connsiteY1" fmla="*/ 801504 h 801504"/>
                <a:gd name="connsiteX2" fmla="*/ 2705100 w 3982547"/>
                <a:gd name="connsiteY2" fmla="*/ 201429 h 801504"/>
                <a:gd name="connsiteX3" fmla="*/ 3981450 w 3982547"/>
                <a:gd name="connsiteY3" fmla="*/ 201429 h 801504"/>
                <a:gd name="connsiteX4" fmla="*/ 3982547 w 3982547"/>
                <a:gd name="connsiteY4" fmla="*/ 22034 h 801504"/>
                <a:gd name="connsiteX0" fmla="*/ 0 w 3074247"/>
                <a:gd name="connsiteY0" fmla="*/ 802575 h 802575"/>
                <a:gd name="connsiteX1" fmla="*/ 1796800 w 3074247"/>
                <a:gd name="connsiteY1" fmla="*/ 801504 h 802575"/>
                <a:gd name="connsiteX2" fmla="*/ 1796800 w 3074247"/>
                <a:gd name="connsiteY2" fmla="*/ 201429 h 802575"/>
                <a:gd name="connsiteX3" fmla="*/ 3073150 w 3074247"/>
                <a:gd name="connsiteY3" fmla="*/ 201429 h 802575"/>
                <a:gd name="connsiteX4" fmla="*/ 3074247 w 3074247"/>
                <a:gd name="connsiteY4" fmla="*/ 22034 h 802575"/>
                <a:gd name="connsiteX0" fmla="*/ 0 w 3073150"/>
                <a:gd name="connsiteY0" fmla="*/ 601146 h 601146"/>
                <a:gd name="connsiteX1" fmla="*/ 1796800 w 3073150"/>
                <a:gd name="connsiteY1" fmla="*/ 600075 h 601146"/>
                <a:gd name="connsiteX2" fmla="*/ 1796800 w 3073150"/>
                <a:gd name="connsiteY2" fmla="*/ 0 h 601146"/>
                <a:gd name="connsiteX3" fmla="*/ 3073150 w 3073150"/>
                <a:gd name="connsiteY3" fmla="*/ 0 h 601146"/>
                <a:gd name="connsiteX0" fmla="*/ 0 w 3073150"/>
                <a:gd name="connsiteY0" fmla="*/ 603806 h 603806"/>
                <a:gd name="connsiteX1" fmla="*/ 1796800 w 3073150"/>
                <a:gd name="connsiteY1" fmla="*/ 602735 h 603806"/>
                <a:gd name="connsiteX2" fmla="*/ 1415978 w 3073150"/>
                <a:gd name="connsiteY2" fmla="*/ 0 h 603806"/>
                <a:gd name="connsiteX3" fmla="*/ 3073150 w 3073150"/>
                <a:gd name="connsiteY3" fmla="*/ 2660 h 603806"/>
                <a:gd name="connsiteX0" fmla="*/ 0 w 3073150"/>
                <a:gd name="connsiteY0" fmla="*/ 603806 h 621356"/>
                <a:gd name="connsiteX1" fmla="*/ 1415980 w 3073150"/>
                <a:gd name="connsiteY1" fmla="*/ 621356 h 621356"/>
                <a:gd name="connsiteX2" fmla="*/ 1415978 w 3073150"/>
                <a:gd name="connsiteY2" fmla="*/ 0 h 621356"/>
                <a:gd name="connsiteX3" fmla="*/ 3073150 w 3073150"/>
                <a:gd name="connsiteY3" fmla="*/ 2660 h 621356"/>
                <a:gd name="connsiteX0" fmla="*/ 0 w 3073150"/>
                <a:gd name="connsiteY0" fmla="*/ 603806 h 603806"/>
                <a:gd name="connsiteX1" fmla="*/ 1415980 w 3073150"/>
                <a:gd name="connsiteY1" fmla="*/ 602734 h 603806"/>
                <a:gd name="connsiteX2" fmla="*/ 1415978 w 3073150"/>
                <a:gd name="connsiteY2" fmla="*/ 0 h 603806"/>
                <a:gd name="connsiteX3" fmla="*/ 3073150 w 3073150"/>
                <a:gd name="connsiteY3" fmla="*/ 2660 h 603806"/>
                <a:gd name="connsiteX0" fmla="*/ 0 w 3073150"/>
                <a:gd name="connsiteY0" fmla="*/ 601146 h 601146"/>
                <a:gd name="connsiteX1" fmla="*/ 1415980 w 3073150"/>
                <a:gd name="connsiteY1" fmla="*/ 600074 h 601146"/>
                <a:gd name="connsiteX2" fmla="*/ 1415978 w 3073150"/>
                <a:gd name="connsiteY2" fmla="*/ 2661 h 601146"/>
                <a:gd name="connsiteX3" fmla="*/ 3073150 w 3073150"/>
                <a:gd name="connsiteY3" fmla="*/ 0 h 601146"/>
                <a:gd name="connsiteX0" fmla="*/ 0 w 3073150"/>
                <a:gd name="connsiteY0" fmla="*/ 606466 h 606466"/>
                <a:gd name="connsiteX1" fmla="*/ 1415980 w 3073150"/>
                <a:gd name="connsiteY1" fmla="*/ 605394 h 606466"/>
                <a:gd name="connsiteX2" fmla="*/ 1415978 w 3073150"/>
                <a:gd name="connsiteY2" fmla="*/ 0 h 606466"/>
                <a:gd name="connsiteX3" fmla="*/ 3073150 w 3073150"/>
                <a:gd name="connsiteY3" fmla="*/ 5320 h 606466"/>
                <a:gd name="connsiteX0" fmla="*/ 0 w 3073150"/>
                <a:gd name="connsiteY0" fmla="*/ 609127 h 609127"/>
                <a:gd name="connsiteX1" fmla="*/ 1415980 w 3073150"/>
                <a:gd name="connsiteY1" fmla="*/ 608055 h 609127"/>
                <a:gd name="connsiteX2" fmla="*/ 1415978 w 3073150"/>
                <a:gd name="connsiteY2" fmla="*/ 2661 h 609127"/>
                <a:gd name="connsiteX3" fmla="*/ 3073150 w 3073150"/>
                <a:gd name="connsiteY3" fmla="*/ 0 h 609127"/>
                <a:gd name="connsiteX0" fmla="*/ 0 w 3073150"/>
                <a:gd name="connsiteY0" fmla="*/ 657012 h 657012"/>
                <a:gd name="connsiteX1" fmla="*/ 1415980 w 3073150"/>
                <a:gd name="connsiteY1" fmla="*/ 655940 h 657012"/>
                <a:gd name="connsiteX2" fmla="*/ 1415978 w 3073150"/>
                <a:gd name="connsiteY2" fmla="*/ 0 h 657012"/>
                <a:gd name="connsiteX3" fmla="*/ 3073150 w 3073150"/>
                <a:gd name="connsiteY3" fmla="*/ 47885 h 657012"/>
                <a:gd name="connsiteX0" fmla="*/ 0 w 3092192"/>
                <a:gd name="connsiteY0" fmla="*/ 657012 h 657012"/>
                <a:gd name="connsiteX1" fmla="*/ 1415980 w 3092192"/>
                <a:gd name="connsiteY1" fmla="*/ 655940 h 657012"/>
                <a:gd name="connsiteX2" fmla="*/ 1415978 w 3092192"/>
                <a:gd name="connsiteY2" fmla="*/ 0 h 657012"/>
                <a:gd name="connsiteX3" fmla="*/ 3092192 w 3092192"/>
                <a:gd name="connsiteY3" fmla="*/ 2660 h 657012"/>
                <a:gd name="connsiteX0" fmla="*/ 0 w 3101714"/>
                <a:gd name="connsiteY0" fmla="*/ 664993 h 664993"/>
                <a:gd name="connsiteX1" fmla="*/ 1415980 w 3101714"/>
                <a:gd name="connsiteY1" fmla="*/ 663921 h 664993"/>
                <a:gd name="connsiteX2" fmla="*/ 1415978 w 3101714"/>
                <a:gd name="connsiteY2" fmla="*/ 7981 h 664993"/>
                <a:gd name="connsiteX3" fmla="*/ 3101714 w 3101714"/>
                <a:gd name="connsiteY3" fmla="*/ 0 h 664993"/>
                <a:gd name="connsiteX0" fmla="*/ 0 w 3101714"/>
                <a:gd name="connsiteY0" fmla="*/ 657012 h 657012"/>
                <a:gd name="connsiteX1" fmla="*/ 1415980 w 3101714"/>
                <a:gd name="connsiteY1" fmla="*/ 655940 h 657012"/>
                <a:gd name="connsiteX2" fmla="*/ 1415978 w 3101714"/>
                <a:gd name="connsiteY2" fmla="*/ 0 h 657012"/>
                <a:gd name="connsiteX3" fmla="*/ 3101714 w 3101714"/>
                <a:gd name="connsiteY3" fmla="*/ 0 h 657012"/>
                <a:gd name="connsiteX0" fmla="*/ 0 w 3273084"/>
                <a:gd name="connsiteY0" fmla="*/ 657012 h 657012"/>
                <a:gd name="connsiteX1" fmla="*/ 1415980 w 3273084"/>
                <a:gd name="connsiteY1" fmla="*/ 655940 h 657012"/>
                <a:gd name="connsiteX2" fmla="*/ 1415978 w 3273084"/>
                <a:gd name="connsiteY2" fmla="*/ 0 h 657012"/>
                <a:gd name="connsiteX3" fmla="*/ 3273084 w 3273084"/>
                <a:gd name="connsiteY3" fmla="*/ 0 h 657012"/>
                <a:gd name="connsiteX0" fmla="*/ 0 w 3157841"/>
                <a:gd name="connsiteY0" fmla="*/ 657012 h 657012"/>
                <a:gd name="connsiteX1" fmla="*/ 1300737 w 3157841"/>
                <a:gd name="connsiteY1" fmla="*/ 655940 h 657012"/>
                <a:gd name="connsiteX2" fmla="*/ 1300735 w 3157841"/>
                <a:gd name="connsiteY2" fmla="*/ 0 h 657012"/>
                <a:gd name="connsiteX3" fmla="*/ 3157841 w 3157841"/>
                <a:gd name="connsiteY3" fmla="*/ 0 h 657012"/>
                <a:gd name="connsiteX0" fmla="*/ 0 w 3202658"/>
                <a:gd name="connsiteY0" fmla="*/ 655223 h 655940"/>
                <a:gd name="connsiteX1" fmla="*/ 1345554 w 3202658"/>
                <a:gd name="connsiteY1" fmla="*/ 655940 h 655940"/>
                <a:gd name="connsiteX2" fmla="*/ 1345552 w 3202658"/>
                <a:gd name="connsiteY2" fmla="*/ 0 h 655940"/>
                <a:gd name="connsiteX3" fmla="*/ 3202658 w 3202658"/>
                <a:gd name="connsiteY3" fmla="*/ 0 h 655940"/>
                <a:gd name="connsiteX0" fmla="*/ 0 w 3202658"/>
                <a:gd name="connsiteY0" fmla="*/ 655223 h 683271"/>
                <a:gd name="connsiteX1" fmla="*/ 1345554 w 3202658"/>
                <a:gd name="connsiteY1" fmla="*/ 655940 h 683271"/>
                <a:gd name="connsiteX2" fmla="*/ 1345552 w 3202658"/>
                <a:gd name="connsiteY2" fmla="*/ 0 h 683271"/>
                <a:gd name="connsiteX3" fmla="*/ 3202658 w 3202658"/>
                <a:gd name="connsiteY3" fmla="*/ 683271 h 683271"/>
                <a:gd name="connsiteX0" fmla="*/ 0 w 3202658"/>
                <a:gd name="connsiteY0" fmla="*/ 682554 h 710602"/>
                <a:gd name="connsiteX1" fmla="*/ 1345554 w 3202658"/>
                <a:gd name="connsiteY1" fmla="*/ 683271 h 710602"/>
                <a:gd name="connsiteX2" fmla="*/ 3195994 w 3202658"/>
                <a:gd name="connsiteY2" fmla="*/ 0 h 710602"/>
                <a:gd name="connsiteX3" fmla="*/ 3202658 w 3202658"/>
                <a:gd name="connsiteY3" fmla="*/ 710602 h 710602"/>
                <a:gd name="connsiteX0" fmla="*/ 0 w 3202658"/>
                <a:gd name="connsiteY0" fmla="*/ 694760 h 722808"/>
                <a:gd name="connsiteX1" fmla="*/ 1136278 w 3202658"/>
                <a:gd name="connsiteY1" fmla="*/ 66868 h 722808"/>
                <a:gd name="connsiteX2" fmla="*/ 3195994 w 3202658"/>
                <a:gd name="connsiteY2" fmla="*/ 12206 h 722808"/>
                <a:gd name="connsiteX3" fmla="*/ 3202658 w 3202658"/>
                <a:gd name="connsiteY3" fmla="*/ 722808 h 722808"/>
                <a:gd name="connsiteX0" fmla="*/ 0 w 3202658"/>
                <a:gd name="connsiteY0" fmla="*/ 682554 h 710602"/>
                <a:gd name="connsiteX1" fmla="*/ 1136278 w 3202658"/>
                <a:gd name="connsiteY1" fmla="*/ 54662 h 710602"/>
                <a:gd name="connsiteX2" fmla="*/ 3195994 w 3202658"/>
                <a:gd name="connsiteY2" fmla="*/ 0 h 710602"/>
                <a:gd name="connsiteX3" fmla="*/ 3202658 w 3202658"/>
                <a:gd name="connsiteY3" fmla="*/ 710602 h 710602"/>
                <a:gd name="connsiteX0" fmla="*/ 0 w 3202658"/>
                <a:gd name="connsiteY0" fmla="*/ 682554 h 710602"/>
                <a:gd name="connsiteX1" fmla="*/ 1136278 w 3202658"/>
                <a:gd name="connsiteY1" fmla="*/ 54662 h 710602"/>
                <a:gd name="connsiteX2" fmla="*/ 3195994 w 3202658"/>
                <a:gd name="connsiteY2" fmla="*/ 0 h 710602"/>
                <a:gd name="connsiteX3" fmla="*/ 3202658 w 3202658"/>
                <a:gd name="connsiteY3" fmla="*/ 710602 h 710602"/>
                <a:gd name="connsiteX0" fmla="*/ 0 w 3202658"/>
                <a:gd name="connsiteY0" fmla="*/ 682554 h 710602"/>
                <a:gd name="connsiteX1" fmla="*/ 1125263 w 3202658"/>
                <a:gd name="connsiteY1" fmla="*/ 0 h 710602"/>
                <a:gd name="connsiteX2" fmla="*/ 3195994 w 3202658"/>
                <a:gd name="connsiteY2" fmla="*/ 0 h 710602"/>
                <a:gd name="connsiteX3" fmla="*/ 3202658 w 3202658"/>
                <a:gd name="connsiteY3" fmla="*/ 710602 h 710602"/>
                <a:gd name="connsiteX0" fmla="*/ 0 w 4568461"/>
                <a:gd name="connsiteY0" fmla="*/ 0 h 765982"/>
                <a:gd name="connsiteX1" fmla="*/ 2491066 w 4568461"/>
                <a:gd name="connsiteY1" fmla="*/ 55380 h 765982"/>
                <a:gd name="connsiteX2" fmla="*/ 4561797 w 4568461"/>
                <a:gd name="connsiteY2" fmla="*/ 55380 h 765982"/>
                <a:gd name="connsiteX3" fmla="*/ 4568461 w 4568461"/>
                <a:gd name="connsiteY3" fmla="*/ 765982 h 765982"/>
                <a:gd name="connsiteX0" fmla="*/ 0 w 4568461"/>
                <a:gd name="connsiteY0" fmla="*/ 0 h 765982"/>
                <a:gd name="connsiteX1" fmla="*/ 4561797 w 4568461"/>
                <a:gd name="connsiteY1" fmla="*/ 55380 h 765982"/>
                <a:gd name="connsiteX2" fmla="*/ 4568461 w 4568461"/>
                <a:gd name="connsiteY2" fmla="*/ 765982 h 765982"/>
                <a:gd name="connsiteX0" fmla="*/ 0 w 6198613"/>
                <a:gd name="connsiteY0" fmla="*/ 53943 h 710602"/>
                <a:gd name="connsiteX1" fmla="*/ 6191949 w 6198613"/>
                <a:gd name="connsiteY1" fmla="*/ 0 h 710602"/>
                <a:gd name="connsiteX2" fmla="*/ 6198613 w 6198613"/>
                <a:gd name="connsiteY2" fmla="*/ 710602 h 710602"/>
                <a:gd name="connsiteX0" fmla="*/ 0 w 6222685"/>
                <a:gd name="connsiteY0" fmla="*/ 9531 h 710602"/>
                <a:gd name="connsiteX1" fmla="*/ 6216021 w 6222685"/>
                <a:gd name="connsiteY1" fmla="*/ 0 h 710602"/>
                <a:gd name="connsiteX2" fmla="*/ 6222685 w 6222685"/>
                <a:gd name="connsiteY2" fmla="*/ 710602 h 710602"/>
              </a:gdLst>
              <a:ahLst/>
              <a:cxnLst>
                <a:cxn ang="0">
                  <a:pos x="connsiteX0" y="connsiteY0"/>
                </a:cxn>
                <a:cxn ang="0">
                  <a:pos x="connsiteX1" y="connsiteY1"/>
                </a:cxn>
                <a:cxn ang="0">
                  <a:pos x="connsiteX2" y="connsiteY2"/>
                </a:cxn>
              </a:cxnLst>
              <a:rect l="l" t="t" r="r" b="b"/>
              <a:pathLst>
                <a:path w="6222685" h="710602">
                  <a:moveTo>
                    <a:pt x="0" y="9531"/>
                  </a:moveTo>
                  <a:lnTo>
                    <a:pt x="6216021" y="0"/>
                  </a:lnTo>
                  <a:cubicBezTo>
                    <a:pt x="6218242" y="236867"/>
                    <a:pt x="6220464" y="473735"/>
                    <a:pt x="6222685" y="710602"/>
                  </a:cubicBezTo>
                </a:path>
              </a:pathLst>
            </a:custGeom>
            <a:ln w="12700" cmpd="sng">
              <a:solidFill>
                <a:schemeClr val="accent5"/>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400" dirty="0"/>
            </a:p>
          </p:txBody>
        </p:sp>
      </p:grpSp>
      <p:grpSp>
        <p:nvGrpSpPr>
          <p:cNvPr id="64" name="Group 63"/>
          <p:cNvGrpSpPr/>
          <p:nvPr/>
        </p:nvGrpSpPr>
        <p:grpSpPr>
          <a:xfrm>
            <a:off x="6019800" y="3105150"/>
            <a:ext cx="762000" cy="1111250"/>
            <a:chOff x="6019800" y="3060700"/>
            <a:chExt cx="762000" cy="1187450"/>
          </a:xfrm>
        </p:grpSpPr>
        <p:sp>
          <p:nvSpPr>
            <p:cNvPr id="65" name="Rectangle 64"/>
            <p:cNvSpPr/>
            <p:nvPr/>
          </p:nvSpPr>
          <p:spPr>
            <a:xfrm>
              <a:off x="6019800" y="3105150"/>
              <a:ext cx="762000" cy="1143000"/>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6138204" y="3060700"/>
              <a:ext cx="501171" cy="82220"/>
            </a:xfrm>
            <a:prstGeom prst="rect">
              <a:avLst/>
            </a:prstGeom>
            <a:solidFill>
              <a:srgbClr val="FFFFFF"/>
            </a:solidFill>
          </p:spPr>
          <p:txBody>
            <a:bodyPr wrap="square" lIns="0" tIns="0" rIns="0" bIns="0" rtlCol="0">
              <a:spAutoFit/>
            </a:bodyPr>
            <a:lstStyle/>
            <a:p>
              <a:pPr algn="ctr"/>
              <a:r>
                <a:rPr lang="en-US" sz="500" dirty="0">
                  <a:solidFill>
                    <a:schemeClr val="bg2"/>
                  </a:solidFill>
                </a:rPr>
                <a:t>Storage Layer</a:t>
              </a:r>
            </a:p>
          </p:txBody>
        </p:sp>
      </p:grpSp>
      <p:grpSp>
        <p:nvGrpSpPr>
          <p:cNvPr id="67" name="Group 66"/>
          <p:cNvGrpSpPr/>
          <p:nvPr/>
        </p:nvGrpSpPr>
        <p:grpSpPr>
          <a:xfrm>
            <a:off x="5547774" y="2834061"/>
            <a:ext cx="3367626" cy="954107"/>
            <a:chOff x="5547774" y="2834061"/>
            <a:chExt cx="3367626" cy="954107"/>
          </a:xfrm>
        </p:grpSpPr>
        <p:cxnSp>
          <p:nvCxnSpPr>
            <p:cNvPr id="68" name="Straight Arrow Connector 67"/>
            <p:cNvCxnSpPr/>
            <p:nvPr/>
          </p:nvCxnSpPr>
          <p:spPr>
            <a:xfrm flipH="1">
              <a:off x="5547774" y="3596040"/>
              <a:ext cx="320816" cy="2736"/>
            </a:xfrm>
            <a:prstGeom prst="straightConnector1">
              <a:avLst/>
            </a:prstGeom>
            <a:ln w="9525" cmpd="sng">
              <a:solidFill>
                <a:schemeClr val="tx2"/>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7089775" y="2834061"/>
              <a:ext cx="1825625" cy="954107"/>
              <a:chOff x="7089775" y="2834061"/>
              <a:chExt cx="1825625" cy="954107"/>
            </a:xfrm>
          </p:grpSpPr>
          <p:sp>
            <p:nvSpPr>
              <p:cNvPr id="70" name="TextBox 149"/>
              <p:cNvSpPr txBox="1">
                <a:spLocks noChangeArrowheads="1"/>
              </p:cNvSpPr>
              <p:nvPr/>
            </p:nvSpPr>
            <p:spPr bwMode="auto">
              <a:xfrm>
                <a:off x="7239000" y="2834061"/>
                <a:ext cx="1676400" cy="954107"/>
              </a:xfrm>
              <a:prstGeom prst="rect">
                <a:avLst/>
              </a:prstGeom>
              <a:noFill/>
              <a:ln w="9525" cmpd="sng">
                <a:noFill/>
                <a:prstDash val="dashDot"/>
                <a:miter lim="800000"/>
                <a:headEnd/>
                <a:tailEnd/>
              </a:ln>
              <a:extLst>
                <a:ext uri="{909E8E84-426E-40DD-AFC4-6F175D3DCCD1}">
                  <a14:hiddenFill xmlns:a14="http://schemas.microsoft.com/office/drawing/2010/main">
                    <a:solidFill>
                      <a:srgbClr val="FFFFFF"/>
                    </a:solidFill>
                  </a14:hiddenFill>
                </a:ext>
              </a:extLst>
            </p:spPr>
            <p:txBody>
              <a:bodyPr wrap="square" lIns="0" rIns="0">
                <a:spAutoFit/>
              </a:bodyPr>
              <a:lstStyle>
                <a:lvl1pPr eaLnBrk="0" hangingPunct="0">
                  <a:defRPr sz="1600">
                    <a:solidFill>
                      <a:schemeClr val="tx1"/>
                    </a:solidFill>
                    <a:latin typeface="Arial" charset="0"/>
                    <a:ea typeface="MS PGothic" charset="0"/>
                    <a:cs typeface="MS PGothic" charset="0"/>
                  </a:defRPr>
                </a:lvl1pPr>
                <a:lvl2pPr marL="742950" indent="-285750" eaLnBrk="0" hangingPunct="0">
                  <a:defRPr sz="1600">
                    <a:solidFill>
                      <a:schemeClr val="tx1"/>
                    </a:solidFill>
                    <a:latin typeface="Arial" charset="0"/>
                    <a:ea typeface="MS PGothic" charset="0"/>
                    <a:cs typeface="MS PGothic" charset="0"/>
                  </a:defRPr>
                </a:lvl2pPr>
                <a:lvl3pPr marL="1143000" indent="-228600" eaLnBrk="0" hangingPunct="0">
                  <a:defRPr sz="1600">
                    <a:solidFill>
                      <a:schemeClr val="tx1"/>
                    </a:solidFill>
                    <a:latin typeface="Arial" charset="0"/>
                    <a:ea typeface="MS PGothic" charset="0"/>
                    <a:cs typeface="MS PGothic" charset="0"/>
                  </a:defRPr>
                </a:lvl3pPr>
                <a:lvl4pPr marL="1600200" indent="-228600" eaLnBrk="0" hangingPunct="0">
                  <a:defRPr sz="1600">
                    <a:solidFill>
                      <a:schemeClr val="tx1"/>
                    </a:solidFill>
                    <a:latin typeface="Arial" charset="0"/>
                    <a:ea typeface="MS PGothic" charset="0"/>
                    <a:cs typeface="MS PGothic" charset="0"/>
                  </a:defRPr>
                </a:lvl4pPr>
                <a:lvl5pPr marL="2057400" indent="-228600" eaLnBrk="0" hangingPunct="0">
                  <a:defRPr sz="16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Arial" charset="0"/>
                    <a:ea typeface="MS PGothic" charset="0"/>
                    <a:cs typeface="MS PGothic" charset="0"/>
                  </a:defRPr>
                </a:lvl9pPr>
              </a:lstStyle>
              <a:p>
                <a:pPr eaLnBrk="1" hangingPunct="1"/>
                <a:r>
                  <a:rPr lang="en-US" sz="700" b="1" dirty="0">
                    <a:solidFill>
                      <a:schemeClr val="tx2"/>
                    </a:solidFill>
                  </a:rPr>
                  <a:t>Files are sent to Storage Connectors as part of the upload request(s) and stored in the Storage Layer</a:t>
                </a:r>
              </a:p>
              <a:p>
                <a:pPr eaLnBrk="1" hangingPunct="1"/>
                <a:endParaRPr lang="en-US" sz="700" b="1" dirty="0">
                  <a:solidFill>
                    <a:schemeClr val="tx2"/>
                  </a:solidFill>
                </a:endParaRPr>
              </a:p>
              <a:p>
                <a:pPr eaLnBrk="1" hangingPunct="1"/>
                <a:r>
                  <a:rPr lang="en-US" sz="700" b="1" dirty="0">
                    <a:solidFill>
                      <a:schemeClr val="tx2"/>
                    </a:solidFill>
                  </a:rPr>
                  <a:t>Files are retrieved from Storage Layer and downloaded to Clients from Compute Nodes as a response to file download requests</a:t>
                </a:r>
              </a:p>
            </p:txBody>
          </p:sp>
          <p:cxnSp>
            <p:nvCxnSpPr>
              <p:cNvPr id="71" name="Straight Arrow Connector 70"/>
              <p:cNvCxnSpPr/>
              <p:nvPr/>
            </p:nvCxnSpPr>
            <p:spPr>
              <a:xfrm flipV="1">
                <a:off x="7089775" y="2910262"/>
                <a:ext cx="0" cy="825082"/>
              </a:xfrm>
              <a:prstGeom prst="straightConnector1">
                <a:avLst/>
              </a:prstGeom>
              <a:ln w="9525" cmpd="sng">
                <a:solidFill>
                  <a:schemeClr val="tx2"/>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72" name="Picture 71"/>
          <p:cNvPicPr>
            <a:picLocks noChangeAspect="1"/>
          </p:cNvPicPr>
          <p:nvPr/>
        </p:nvPicPr>
        <p:blipFill>
          <a:blip r:embed="rId10"/>
          <a:stretch>
            <a:fillRect/>
          </a:stretch>
        </p:blipFill>
        <p:spPr>
          <a:xfrm>
            <a:off x="3873813" y="2419350"/>
            <a:ext cx="558839" cy="101607"/>
          </a:xfrm>
          <a:prstGeom prst="rect">
            <a:avLst/>
          </a:prstGeom>
        </p:spPr>
      </p:pic>
      <p:pic>
        <p:nvPicPr>
          <p:cNvPr id="73" name="Picture 72"/>
          <p:cNvPicPr>
            <a:picLocks noChangeAspect="1"/>
          </p:cNvPicPr>
          <p:nvPr/>
        </p:nvPicPr>
        <p:blipFill>
          <a:blip r:embed="rId10"/>
          <a:stretch>
            <a:fillRect/>
          </a:stretch>
        </p:blipFill>
        <p:spPr>
          <a:xfrm>
            <a:off x="3873813" y="2711450"/>
            <a:ext cx="558839" cy="101607"/>
          </a:xfrm>
          <a:prstGeom prst="rect">
            <a:avLst/>
          </a:prstGeom>
        </p:spPr>
      </p:pic>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52162" y="3207494"/>
            <a:ext cx="254191" cy="275834"/>
          </a:xfrm>
          <a:prstGeom prst="rect">
            <a:avLst/>
          </a:prstGeom>
        </p:spPr>
      </p:pic>
      <p:sp>
        <p:nvSpPr>
          <p:cNvPr id="75" name="TextBox 74"/>
          <p:cNvSpPr txBox="1"/>
          <p:nvPr/>
        </p:nvSpPr>
        <p:spPr>
          <a:xfrm>
            <a:off x="6243328" y="3556189"/>
            <a:ext cx="277401" cy="161583"/>
          </a:xfrm>
          <a:prstGeom prst="rect">
            <a:avLst/>
          </a:prstGeom>
          <a:noFill/>
        </p:spPr>
        <p:txBody>
          <a:bodyPr wrap="square" lIns="0" tIns="0" rIns="0" bIns="0" rtlCol="0">
            <a:spAutoFit/>
          </a:bodyPr>
          <a:lstStyle/>
          <a:p>
            <a:r>
              <a:rPr lang="en-US" sz="1050" dirty="0">
                <a:solidFill>
                  <a:srgbClr val="4D4D4D"/>
                </a:solidFill>
                <a:latin typeface="Helvetica"/>
                <a:cs typeface="Helvetica"/>
              </a:rPr>
              <a:t>NFS</a:t>
            </a:r>
          </a:p>
        </p:txBody>
      </p:sp>
      <p:pic>
        <p:nvPicPr>
          <p:cNvPr id="76" name="Picture 7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51375" y="3756369"/>
            <a:ext cx="254778" cy="254778"/>
          </a:xfrm>
          <a:prstGeom prst="rect">
            <a:avLst/>
          </a:prstGeom>
        </p:spPr>
      </p:pic>
      <p:sp>
        <p:nvSpPr>
          <p:cNvPr id="77" name="TextBox 76"/>
          <p:cNvSpPr txBox="1"/>
          <p:nvPr/>
        </p:nvSpPr>
        <p:spPr>
          <a:xfrm>
            <a:off x="6296209" y="4040401"/>
            <a:ext cx="165110" cy="161583"/>
          </a:xfrm>
          <a:prstGeom prst="rect">
            <a:avLst/>
          </a:prstGeom>
          <a:noFill/>
        </p:spPr>
        <p:txBody>
          <a:bodyPr wrap="none" lIns="0" tIns="0" rIns="0" bIns="0" rtlCol="0">
            <a:spAutoFit/>
          </a:bodyPr>
          <a:lstStyle/>
          <a:p>
            <a:r>
              <a:rPr lang="en-US" sz="1050" dirty="0">
                <a:solidFill>
                  <a:srgbClr val="4D4D4D"/>
                </a:solidFill>
                <a:latin typeface="Helvetica"/>
                <a:cs typeface="Helvetica"/>
              </a:rPr>
              <a:t>S3</a:t>
            </a:r>
          </a:p>
        </p:txBody>
      </p:sp>
      <p:pic>
        <p:nvPicPr>
          <p:cNvPr id="78" name="Picture 7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81797" y="2818184"/>
            <a:ext cx="1361827" cy="289715"/>
          </a:xfrm>
          <a:prstGeom prst="rect">
            <a:avLst/>
          </a:prstGeom>
        </p:spPr>
      </p:pic>
      <p:sp>
        <p:nvSpPr>
          <p:cNvPr id="79" name="Rectangle 78">
            <a:extLst>
              <a:ext uri="{FF2B5EF4-FFF2-40B4-BE49-F238E27FC236}">
                <a16:creationId xmlns:a16="http://schemas.microsoft.com/office/drawing/2014/main" xmlns="" id="{F6CAD67D-8B08-2244-A4AD-C69F75D23199}"/>
              </a:ext>
            </a:extLst>
          </p:cNvPr>
          <p:cNvSpPr/>
          <p:nvPr/>
        </p:nvSpPr>
        <p:spPr>
          <a:xfrm>
            <a:off x="6002737" y="2318426"/>
            <a:ext cx="762000" cy="63432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xmlns="" id="{6A92BEA5-9A85-3449-B3B6-93D32D129169}"/>
              </a:ext>
            </a:extLst>
          </p:cNvPr>
          <p:cNvSpPr txBox="1"/>
          <p:nvPr/>
        </p:nvSpPr>
        <p:spPr>
          <a:xfrm>
            <a:off x="6121141" y="2276828"/>
            <a:ext cx="501171" cy="76944"/>
          </a:xfrm>
          <a:prstGeom prst="rect">
            <a:avLst/>
          </a:prstGeom>
          <a:solidFill>
            <a:srgbClr val="FFFFFF"/>
          </a:solidFill>
        </p:spPr>
        <p:txBody>
          <a:bodyPr wrap="square" lIns="0" tIns="0" rIns="0" bIns="0" rtlCol="0">
            <a:spAutoFit/>
          </a:bodyPr>
          <a:lstStyle/>
          <a:p>
            <a:pPr algn="ctr"/>
            <a:r>
              <a:rPr lang="en-US" sz="500" dirty="0">
                <a:solidFill>
                  <a:schemeClr val="bg2"/>
                </a:solidFill>
              </a:rPr>
              <a:t>HSM</a:t>
            </a:r>
          </a:p>
        </p:txBody>
      </p:sp>
      <p:cxnSp>
        <p:nvCxnSpPr>
          <p:cNvPr id="81" name="Straight Arrow Connector 80">
            <a:extLst>
              <a:ext uri="{FF2B5EF4-FFF2-40B4-BE49-F238E27FC236}">
                <a16:creationId xmlns:a16="http://schemas.microsoft.com/office/drawing/2014/main" xmlns="" id="{D90D49B7-A34F-8747-83E3-E2865B56AFB0}"/>
              </a:ext>
            </a:extLst>
          </p:cNvPr>
          <p:cNvCxnSpPr>
            <a:cxnSpLocks/>
          </p:cNvCxnSpPr>
          <p:nvPr/>
        </p:nvCxnSpPr>
        <p:spPr bwMode="auto">
          <a:xfrm flipV="1">
            <a:off x="5618093" y="2833992"/>
            <a:ext cx="332334" cy="293369"/>
          </a:xfrm>
          <a:prstGeom prst="straightConnector1">
            <a:avLst/>
          </a:prstGeom>
          <a:ln w="12700" cmpd="sng">
            <a:solidFill>
              <a:schemeClr val="accent2">
                <a:lumMod val="75000"/>
              </a:schemeClr>
            </a:solidFill>
            <a:prstDash val="solid"/>
            <a:headEnd type="triangl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434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dissolv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dissolve">
                                      <p:cBhvr>
                                        <p:cTn id="2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37482" y="0"/>
            <a:ext cx="9144003" cy="5143500"/>
          </a:xfrm>
          <a:prstGeom prst="rect">
            <a:avLst/>
          </a:prstGeom>
        </p:spPr>
      </p:pic>
      <p:sp>
        <p:nvSpPr>
          <p:cNvPr id="66" name="Rectangle 65"/>
          <p:cNvSpPr/>
          <p:nvPr/>
        </p:nvSpPr>
        <p:spPr>
          <a:xfrm>
            <a:off x="-15240" y="5034712"/>
            <a:ext cx="9144000" cy="124028"/>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1074585" y="1790877"/>
            <a:ext cx="8410575" cy="460375"/>
          </a:xfrm>
        </p:spPr>
        <p:txBody>
          <a:bodyPr/>
          <a:lstStyle/>
          <a:p>
            <a:pPr algn="l"/>
            <a:r>
              <a:rPr lang="en-US" sz="6000" dirty="0" smtClean="0"/>
              <a:t>Demo</a:t>
            </a:r>
            <a:endParaRPr lang="en-US" sz="6000" dirty="0"/>
          </a:p>
        </p:txBody>
      </p:sp>
    </p:spTree>
    <p:extLst>
      <p:ext uri="{BB962C8B-B14F-4D97-AF65-F5344CB8AC3E}">
        <p14:creationId xmlns:p14="http://schemas.microsoft.com/office/powerpoint/2010/main" val="1235256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43" name="Group 58"/>
          <p:cNvGrpSpPr>
            <a:grpSpLocks/>
          </p:cNvGrpSpPr>
          <p:nvPr/>
        </p:nvGrpSpPr>
        <p:grpSpPr bwMode="auto">
          <a:xfrm>
            <a:off x="628650" y="1022127"/>
            <a:ext cx="1143000" cy="1044179"/>
            <a:chOff x="2304" y="2064"/>
            <a:chExt cx="960" cy="877"/>
          </a:xfrm>
        </p:grpSpPr>
        <p:pic>
          <p:nvPicPr>
            <p:cNvPr id="65561"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04" y="2064"/>
              <a:ext cx="960" cy="729"/>
            </a:xfrm>
            <a:prstGeom prst="rect">
              <a:avLst/>
            </a:prstGeom>
            <a:noFill/>
            <a:ln w="9525">
              <a:noFill/>
              <a:miter lim="800000"/>
              <a:headEnd/>
              <a:tailEnd/>
            </a:ln>
          </p:spPr>
        </p:pic>
        <p:sp>
          <p:nvSpPr>
            <p:cNvPr id="65562" name="Rectangle 56"/>
            <p:cNvSpPr>
              <a:spLocks noChangeArrowheads="1"/>
            </p:cNvSpPr>
            <p:nvPr/>
          </p:nvSpPr>
          <p:spPr bwMode="gray">
            <a:xfrm>
              <a:off x="2448" y="2730"/>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r>
                <a:rPr lang="en-US" sz="1350" dirty="0">
                  <a:latin typeface="MetaMediumLF-Roman" pitchFamily="34" charset="0"/>
                  <a:ea typeface="MS Mincho" pitchFamily="49" charset="-128"/>
                  <a:cs typeface="Times New Roman" pitchFamily="18" charset="0"/>
                </a:rPr>
                <a:t>User  </a:t>
              </a:r>
            </a:p>
            <a:p>
              <a:r>
                <a:rPr lang="en-US" sz="1350" dirty="0" smtClean="0">
                  <a:latin typeface="MetaMediumLF-Roman" pitchFamily="34" charset="0"/>
                  <a:ea typeface="MS Mincho" pitchFamily="49" charset="-128"/>
                  <a:cs typeface="Times New Roman" pitchFamily="18" charset="0"/>
                </a:rPr>
                <a:t>Syncs a local </a:t>
              </a:r>
            </a:p>
            <a:p>
              <a:r>
                <a:rPr lang="en-US" sz="1350" dirty="0" smtClean="0">
                  <a:latin typeface="MetaMediumLF-Roman" pitchFamily="34" charset="0"/>
                  <a:ea typeface="MS Mincho" pitchFamily="49" charset="-128"/>
                  <a:cs typeface="Times New Roman" pitchFamily="18" charset="0"/>
                </a:rPr>
                <a:t>folder &amp; </a:t>
              </a:r>
            </a:p>
            <a:p>
              <a:r>
                <a:rPr lang="en-US" sz="1350" dirty="0" smtClean="0">
                  <a:latin typeface="MetaMediumLF-Roman" pitchFamily="34" charset="0"/>
                  <a:ea typeface="MS Mincho" pitchFamily="49" charset="-128"/>
                  <a:cs typeface="Times New Roman" pitchFamily="18" charset="0"/>
                </a:rPr>
                <a:t>MS Office Doc</a:t>
              </a:r>
              <a:endParaRPr lang="en-US" sz="1350" dirty="0">
                <a:latin typeface="MetaMediumLF-Roman" pitchFamily="34" charset="0"/>
                <a:ea typeface="MS Mincho" pitchFamily="49" charset="-128"/>
                <a:cs typeface="Times New Roman" pitchFamily="18" charset="0"/>
              </a:endParaRPr>
            </a:p>
          </p:txBody>
        </p:sp>
      </p:grpSp>
      <p:sp>
        <p:nvSpPr>
          <p:cNvPr id="65544" name="Rectangle 2"/>
          <p:cNvSpPr>
            <a:spLocks noChangeArrowheads="1"/>
          </p:cNvSpPr>
          <p:nvPr/>
        </p:nvSpPr>
        <p:spPr bwMode="auto">
          <a:xfrm>
            <a:off x="314324" y="157781"/>
            <a:ext cx="8143875" cy="800100"/>
          </a:xfrm>
          <a:prstGeom prst="rect">
            <a:avLst/>
          </a:prstGeom>
          <a:noFill/>
          <a:ln w="9525">
            <a:noFill/>
            <a:miter lim="800000"/>
            <a:headEnd/>
            <a:tailEnd/>
          </a:ln>
        </p:spPr>
        <p:txBody>
          <a:bodyPr/>
          <a:lstStyle/>
          <a:p>
            <a:pPr eaLnBrk="0" hangingPunct="0"/>
            <a:r>
              <a:rPr lang="en-US" sz="2400" dirty="0" smtClean="0">
                <a:solidFill>
                  <a:schemeClr val="tx2"/>
                </a:solidFill>
                <a:latin typeface="MetaNormalLF-Roman" pitchFamily="34" charset="0"/>
              </a:rPr>
              <a:t>Demo Story Board </a:t>
            </a:r>
            <a:r>
              <a:rPr lang="mr-IN" sz="2400" dirty="0" smtClean="0">
                <a:solidFill>
                  <a:schemeClr val="tx2"/>
                </a:solidFill>
                <a:latin typeface="MetaNormalLF-Roman" pitchFamily="34" charset="0"/>
              </a:rPr>
              <a:t>–</a:t>
            </a:r>
            <a:r>
              <a:rPr lang="en-US" sz="2400" dirty="0">
                <a:solidFill>
                  <a:schemeClr val="tx2"/>
                </a:solidFill>
                <a:latin typeface="MetaNormalLF-Roman" pitchFamily="34" charset="0"/>
              </a:rPr>
              <a:t> </a:t>
            </a:r>
            <a:r>
              <a:rPr lang="en-US" sz="2400" dirty="0" smtClean="0">
                <a:solidFill>
                  <a:schemeClr val="tx2"/>
                </a:solidFill>
                <a:latin typeface="MetaNormalLF-Roman" pitchFamily="34" charset="0"/>
              </a:rPr>
              <a:t>Client-Side &amp; Sharing Use Cases</a:t>
            </a:r>
            <a:endParaRPr lang="en-US" sz="2400" dirty="0">
              <a:solidFill>
                <a:schemeClr val="tx2"/>
              </a:solidFill>
              <a:latin typeface="MetaNormalLF-Roman" pitchFamily="34" charset="0"/>
            </a:endParaRPr>
          </a:p>
        </p:txBody>
      </p:sp>
      <p:grpSp>
        <p:nvGrpSpPr>
          <p:cNvPr id="36" name="Group 58"/>
          <p:cNvGrpSpPr>
            <a:grpSpLocks/>
          </p:cNvGrpSpPr>
          <p:nvPr/>
        </p:nvGrpSpPr>
        <p:grpSpPr bwMode="auto">
          <a:xfrm>
            <a:off x="2343150" y="980456"/>
            <a:ext cx="1143000" cy="1044179"/>
            <a:chOff x="2304" y="2064"/>
            <a:chExt cx="960" cy="877"/>
          </a:xfrm>
        </p:grpSpPr>
        <p:pic>
          <p:nvPicPr>
            <p:cNvPr id="37"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04" y="2064"/>
              <a:ext cx="960" cy="729"/>
            </a:xfrm>
            <a:prstGeom prst="rect">
              <a:avLst/>
            </a:prstGeom>
            <a:noFill/>
            <a:ln w="9525">
              <a:noFill/>
              <a:miter lim="800000"/>
              <a:headEnd/>
              <a:tailEnd/>
            </a:ln>
          </p:spPr>
        </p:pic>
        <p:sp>
          <p:nvSpPr>
            <p:cNvPr id="38" name="Rectangle 56"/>
            <p:cNvSpPr>
              <a:spLocks noChangeArrowheads="1"/>
            </p:cNvSpPr>
            <p:nvPr/>
          </p:nvSpPr>
          <p:spPr bwMode="gray">
            <a:xfrm>
              <a:off x="2448" y="2730"/>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r>
                <a:rPr lang="en-US" sz="1350" dirty="0" smtClean="0">
                  <a:latin typeface="MetaMediumLF-Roman" pitchFamily="34" charset="0"/>
                  <a:ea typeface="MS Mincho" pitchFamily="49" charset="-128"/>
                  <a:cs typeface="Times New Roman" pitchFamily="18" charset="0"/>
                </a:rPr>
                <a:t>Show files </a:t>
              </a:r>
            </a:p>
            <a:p>
              <a:pPr algn="ctr"/>
              <a:r>
                <a:rPr lang="en-US" sz="1350" dirty="0" smtClean="0">
                  <a:latin typeface="MetaMediumLF-Roman" pitchFamily="34" charset="0"/>
                  <a:ea typeface="MS Mincho" pitchFamily="49" charset="-128"/>
                  <a:cs typeface="Times New Roman" pitchFamily="18" charset="0"/>
                </a:rPr>
                <a:t>sync’d in place</a:t>
              </a:r>
              <a:endParaRPr lang="en-US" sz="1350" dirty="0">
                <a:latin typeface="MetaMediumLF-Roman" pitchFamily="34" charset="0"/>
                <a:ea typeface="MS Mincho" pitchFamily="49" charset="-128"/>
                <a:cs typeface="Times New Roman" pitchFamily="18" charset="0"/>
              </a:endParaRPr>
            </a:p>
          </p:txBody>
        </p:sp>
      </p:grpSp>
      <p:grpSp>
        <p:nvGrpSpPr>
          <p:cNvPr id="39" name="Group 58"/>
          <p:cNvGrpSpPr>
            <a:grpSpLocks/>
          </p:cNvGrpSpPr>
          <p:nvPr/>
        </p:nvGrpSpPr>
        <p:grpSpPr bwMode="auto">
          <a:xfrm>
            <a:off x="4078083" y="1023104"/>
            <a:ext cx="1143000" cy="1044179"/>
            <a:chOff x="2371" y="2064"/>
            <a:chExt cx="960" cy="877"/>
          </a:xfrm>
        </p:grpSpPr>
        <p:pic>
          <p:nvPicPr>
            <p:cNvPr id="40"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71" y="2064"/>
              <a:ext cx="960" cy="729"/>
            </a:xfrm>
            <a:prstGeom prst="rect">
              <a:avLst/>
            </a:prstGeom>
            <a:noFill/>
            <a:ln w="9525">
              <a:noFill/>
              <a:miter lim="800000"/>
              <a:headEnd/>
              <a:tailEnd/>
            </a:ln>
          </p:spPr>
        </p:pic>
        <p:sp>
          <p:nvSpPr>
            <p:cNvPr id="41" name="Rectangle 56"/>
            <p:cNvSpPr>
              <a:spLocks noChangeArrowheads="1"/>
            </p:cNvSpPr>
            <p:nvPr/>
          </p:nvSpPr>
          <p:spPr bwMode="gray">
            <a:xfrm>
              <a:off x="2515" y="2730"/>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r>
                <a:rPr lang="en-US" sz="1350" dirty="0" smtClean="0">
                  <a:latin typeface="MetaMediumLF-Roman" pitchFamily="34" charset="0"/>
                  <a:ea typeface="MS Mincho" pitchFamily="49" charset="-128"/>
                  <a:cs typeface="Times New Roman" pitchFamily="18" charset="0"/>
                </a:rPr>
                <a:t>Access and edit </a:t>
              </a:r>
            </a:p>
            <a:p>
              <a:pPr algn="ctr"/>
              <a:r>
                <a:rPr lang="en-US" sz="1350" dirty="0" smtClean="0">
                  <a:latin typeface="MetaMediumLF-Roman" pitchFamily="34" charset="0"/>
                  <a:ea typeface="MS Mincho" pitchFamily="49" charset="-128"/>
                  <a:cs typeface="Times New Roman" pitchFamily="18" charset="0"/>
                </a:rPr>
                <a:t>the same files “over” on </a:t>
              </a:r>
            </a:p>
            <a:p>
              <a:pPr algn="ctr"/>
              <a:r>
                <a:rPr lang="en-US" sz="1350" dirty="0" smtClean="0">
                  <a:latin typeface="MetaMediumLF-Roman" pitchFamily="34" charset="0"/>
                  <a:ea typeface="MS Mincho" pitchFamily="49" charset="-128"/>
                  <a:cs typeface="Times New Roman" pitchFamily="18" charset="0"/>
                </a:rPr>
                <a:t>a 2</a:t>
              </a:r>
              <a:r>
                <a:rPr lang="en-US" sz="1350" baseline="30000" dirty="0" smtClean="0">
                  <a:latin typeface="MetaMediumLF-Roman" pitchFamily="34" charset="0"/>
                  <a:ea typeface="MS Mincho" pitchFamily="49" charset="-128"/>
                  <a:cs typeface="Times New Roman" pitchFamily="18" charset="0"/>
                </a:rPr>
                <a:t>nd</a:t>
              </a:r>
              <a:r>
                <a:rPr lang="en-US" sz="1350" dirty="0" smtClean="0">
                  <a:latin typeface="MetaMediumLF-Roman" pitchFamily="34" charset="0"/>
                  <a:ea typeface="MS Mincho" pitchFamily="49" charset="-128"/>
                  <a:cs typeface="Times New Roman" pitchFamily="18" charset="0"/>
                </a:rPr>
                <a:t> device</a:t>
              </a:r>
              <a:endParaRPr lang="en-US" sz="1350" dirty="0">
                <a:latin typeface="MetaMediumLF-Roman" pitchFamily="34" charset="0"/>
                <a:ea typeface="MS Mincho" pitchFamily="49" charset="-128"/>
                <a:cs typeface="Times New Roman" pitchFamily="18" charset="0"/>
              </a:endParaRPr>
            </a:p>
          </p:txBody>
        </p:sp>
      </p:grpSp>
      <p:grpSp>
        <p:nvGrpSpPr>
          <p:cNvPr id="46" name="Group 58"/>
          <p:cNvGrpSpPr>
            <a:grpSpLocks/>
          </p:cNvGrpSpPr>
          <p:nvPr/>
        </p:nvGrpSpPr>
        <p:grpSpPr bwMode="auto">
          <a:xfrm>
            <a:off x="6629400" y="971550"/>
            <a:ext cx="1143000" cy="1044179"/>
            <a:chOff x="2304" y="2064"/>
            <a:chExt cx="960" cy="877"/>
          </a:xfrm>
        </p:grpSpPr>
        <p:pic>
          <p:nvPicPr>
            <p:cNvPr id="47"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04" y="2064"/>
              <a:ext cx="960" cy="729"/>
            </a:xfrm>
            <a:prstGeom prst="rect">
              <a:avLst/>
            </a:prstGeom>
            <a:noFill/>
            <a:ln w="9525">
              <a:noFill/>
              <a:miter lim="800000"/>
              <a:headEnd/>
              <a:tailEnd/>
            </a:ln>
          </p:spPr>
        </p:pic>
        <p:sp>
          <p:nvSpPr>
            <p:cNvPr id="48" name="Rectangle 56"/>
            <p:cNvSpPr>
              <a:spLocks noChangeArrowheads="1"/>
            </p:cNvSpPr>
            <p:nvPr/>
          </p:nvSpPr>
          <p:spPr bwMode="gray">
            <a:xfrm>
              <a:off x="2448" y="2730"/>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r>
                <a:rPr lang="en-US" sz="1350" dirty="0" smtClean="0">
                  <a:latin typeface="MetaMediumLF-Roman" pitchFamily="34" charset="0"/>
                  <a:ea typeface="MS Mincho" pitchFamily="49" charset="-128"/>
                  <a:cs typeface="Times New Roman" pitchFamily="18" charset="0"/>
                </a:rPr>
                <a:t>Observe changes made </a:t>
              </a:r>
            </a:p>
            <a:p>
              <a:pPr algn="ctr"/>
              <a:r>
                <a:rPr lang="en-US" sz="1350" dirty="0" smtClean="0">
                  <a:latin typeface="MetaMediumLF-Roman" pitchFamily="34" charset="0"/>
                  <a:ea typeface="MS Mincho" pitchFamily="49" charset="-128"/>
                  <a:cs typeface="Times New Roman" pitchFamily="18" charset="0"/>
                </a:rPr>
                <a:t>“back” on the desktop</a:t>
              </a:r>
              <a:endParaRPr lang="en-US" sz="1350" dirty="0">
                <a:latin typeface="MetaMediumLF-Roman" pitchFamily="34" charset="0"/>
                <a:ea typeface="MS Mincho" pitchFamily="49" charset="-128"/>
                <a:cs typeface="Times New Roman" pitchFamily="18" charset="0"/>
              </a:endParaRPr>
            </a:p>
          </p:txBody>
        </p:sp>
      </p:grpSp>
      <p:sp>
        <p:nvSpPr>
          <p:cNvPr id="7" name="Rectangle 6"/>
          <p:cNvSpPr/>
          <p:nvPr/>
        </p:nvSpPr>
        <p:spPr>
          <a:xfrm>
            <a:off x="461789" y="702446"/>
            <a:ext cx="5061001" cy="300082"/>
          </a:xfrm>
          <a:prstGeom prst="rect">
            <a:avLst/>
          </a:prstGeom>
        </p:spPr>
        <p:txBody>
          <a:bodyPr wrap="none">
            <a:spAutoFit/>
          </a:bodyPr>
          <a:lstStyle/>
          <a:p>
            <a:r>
              <a:rPr lang="en-US" sz="1350" dirty="0" smtClean="0">
                <a:solidFill>
                  <a:schemeClr val="tx2"/>
                </a:solidFill>
                <a:latin typeface="MetaNormalLF-Roman" pitchFamily="34" charset="0"/>
              </a:rPr>
              <a:t>Use Case: folder sync of files in place: Editing files “over and back”</a:t>
            </a:r>
            <a:endParaRPr lang="en-US" sz="1350" dirty="0"/>
          </a:p>
        </p:txBody>
      </p:sp>
      <p:sp>
        <p:nvSpPr>
          <p:cNvPr id="9" name="Rectangle 8"/>
          <p:cNvSpPr/>
          <p:nvPr/>
        </p:nvSpPr>
        <p:spPr>
          <a:xfrm>
            <a:off x="381000" y="742951"/>
            <a:ext cx="8610600" cy="2022401"/>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p:cNvSpPr/>
          <p:nvPr/>
        </p:nvSpPr>
        <p:spPr>
          <a:xfrm>
            <a:off x="381000" y="2857501"/>
            <a:ext cx="8610600" cy="215264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3" name="Group 14"/>
          <p:cNvGrpSpPr>
            <a:grpSpLocks/>
          </p:cNvGrpSpPr>
          <p:nvPr/>
        </p:nvGrpSpPr>
        <p:grpSpPr bwMode="auto">
          <a:xfrm>
            <a:off x="5181332" y="1081266"/>
            <a:ext cx="457736" cy="615847"/>
            <a:chOff x="7148705" y="934827"/>
            <a:chExt cx="1340160" cy="1833143"/>
          </a:xfrm>
        </p:grpSpPr>
        <p:grpSp>
          <p:nvGrpSpPr>
            <p:cNvPr id="34" name="Group 15"/>
            <p:cNvGrpSpPr>
              <a:grpSpLocks/>
            </p:cNvGrpSpPr>
            <p:nvPr/>
          </p:nvGrpSpPr>
          <p:grpSpPr bwMode="auto">
            <a:xfrm>
              <a:off x="7426239" y="934827"/>
              <a:ext cx="785090" cy="1457324"/>
              <a:chOff x="-2724728" y="1027546"/>
              <a:chExt cx="3694545" cy="6858000"/>
            </a:xfrm>
          </p:grpSpPr>
          <p:pic>
            <p:nvPicPr>
              <p:cNvPr id="42" name="Picture 1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24728" y="1027546"/>
                <a:ext cx="3694545" cy="6858000"/>
              </a:xfrm>
              <a:prstGeom prst="rect">
                <a:avLst/>
              </a:prstGeom>
              <a:noFill/>
              <a:ln w="9525">
                <a:noFill/>
                <a:miter lim="800000"/>
                <a:headEnd/>
                <a:tailEnd/>
              </a:ln>
            </p:spPr>
          </p:pic>
          <p:pic>
            <p:nvPicPr>
              <p:cNvPr id="43" name="Picture 4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97756" y="1131458"/>
                <a:ext cx="3452091" cy="6650186"/>
              </a:xfrm>
              <a:prstGeom prst="roundRect">
                <a:avLst>
                  <a:gd name="adj" fmla="val 17829"/>
                </a:avLst>
              </a:prstGeom>
              <a:ln w="6350" cmpd="sng">
                <a:solidFill>
                  <a:srgbClr val="FFFFFF"/>
                </a:solidFill>
              </a:ln>
            </p:spPr>
          </p:pic>
        </p:grpSp>
        <p:sp>
          <p:nvSpPr>
            <p:cNvPr id="35" name="TextBox 16"/>
            <p:cNvSpPr txBox="1">
              <a:spLocks noChangeArrowheads="1"/>
            </p:cNvSpPr>
            <p:nvPr/>
          </p:nvSpPr>
          <p:spPr bwMode="auto">
            <a:xfrm>
              <a:off x="7148705" y="2438151"/>
              <a:ext cx="1340160" cy="329819"/>
            </a:xfrm>
            <a:prstGeom prst="rect">
              <a:avLst/>
            </a:prstGeom>
            <a:noFill/>
            <a:ln w="9525">
              <a:noFill/>
              <a:miter lim="800000"/>
              <a:headEnd/>
              <a:tailEnd/>
            </a:ln>
          </p:spPr>
          <p:txBody>
            <a:bodyPr wrap="none" lIns="0" tIns="0" rIns="0" bIns="0">
              <a:spAutoFit/>
            </a:bodyPr>
            <a:lstStyle/>
            <a:p>
              <a:pPr algn="ctr"/>
              <a:r>
                <a:rPr lang="en-US" sz="1100"/>
                <a:t>ANDROID</a:t>
              </a:r>
            </a:p>
          </p:txBody>
        </p:sp>
      </p:grpSp>
      <p:grpSp>
        <p:nvGrpSpPr>
          <p:cNvPr id="44" name="Group 22"/>
          <p:cNvGrpSpPr>
            <a:grpSpLocks/>
          </p:cNvGrpSpPr>
          <p:nvPr/>
        </p:nvGrpSpPr>
        <p:grpSpPr bwMode="auto">
          <a:xfrm>
            <a:off x="5793038" y="1041793"/>
            <a:ext cx="336665" cy="725915"/>
            <a:chOff x="7255939" y="3104456"/>
            <a:chExt cx="1075980" cy="1736099"/>
          </a:xfrm>
        </p:grpSpPr>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55939" y="3104456"/>
              <a:ext cx="1075980" cy="1380296"/>
            </a:xfrm>
            <a:prstGeom prst="roundRect">
              <a:avLst>
                <a:gd name="adj" fmla="val 6107"/>
              </a:avLst>
            </a:prstGeom>
          </p:spPr>
        </p:pic>
        <p:sp>
          <p:nvSpPr>
            <p:cNvPr id="49" name="TextBox 24"/>
            <p:cNvSpPr txBox="1">
              <a:spLocks noChangeArrowheads="1"/>
            </p:cNvSpPr>
            <p:nvPr/>
          </p:nvSpPr>
          <p:spPr bwMode="auto">
            <a:xfrm>
              <a:off x="7402006" y="4435712"/>
              <a:ext cx="783850" cy="404843"/>
            </a:xfrm>
            <a:prstGeom prst="rect">
              <a:avLst/>
            </a:prstGeom>
            <a:noFill/>
            <a:ln w="9525">
              <a:noFill/>
              <a:miter lim="800000"/>
              <a:headEnd/>
              <a:tailEnd/>
            </a:ln>
          </p:spPr>
          <p:txBody>
            <a:bodyPr wrap="none" lIns="0" tIns="0" rIns="0" bIns="0">
              <a:spAutoFit/>
            </a:bodyPr>
            <a:lstStyle/>
            <a:p>
              <a:pPr algn="ctr"/>
              <a:r>
                <a:rPr lang="en-US" sz="1100" dirty="0" smtClean="0">
                  <a:solidFill>
                    <a:schemeClr val="bg2"/>
                  </a:solidFill>
                </a:rPr>
                <a:t>iOS</a:t>
              </a:r>
              <a:endParaRPr lang="en-US" sz="1100" dirty="0">
                <a:solidFill>
                  <a:schemeClr val="bg2"/>
                </a:solidFill>
              </a:endParaRPr>
            </a:p>
          </p:txBody>
        </p:sp>
      </p:grpSp>
      <p:sp>
        <p:nvSpPr>
          <p:cNvPr id="55" name="Right Arrow 54"/>
          <p:cNvSpPr/>
          <p:nvPr/>
        </p:nvSpPr>
        <p:spPr>
          <a:xfrm>
            <a:off x="1829487" y="1271560"/>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ight Arrow 55"/>
          <p:cNvSpPr/>
          <p:nvPr/>
        </p:nvSpPr>
        <p:spPr>
          <a:xfrm>
            <a:off x="6213351" y="1289759"/>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ight Arrow 56"/>
          <p:cNvSpPr/>
          <p:nvPr/>
        </p:nvSpPr>
        <p:spPr>
          <a:xfrm>
            <a:off x="3640120" y="1257680"/>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7" name="Group 58"/>
          <p:cNvGrpSpPr>
            <a:grpSpLocks/>
          </p:cNvGrpSpPr>
          <p:nvPr/>
        </p:nvGrpSpPr>
        <p:grpSpPr bwMode="auto">
          <a:xfrm>
            <a:off x="609502" y="3268024"/>
            <a:ext cx="1143000" cy="867966"/>
            <a:chOff x="2304" y="2064"/>
            <a:chExt cx="960" cy="729"/>
          </a:xfrm>
        </p:grpSpPr>
        <p:pic>
          <p:nvPicPr>
            <p:cNvPr id="88"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04" y="2064"/>
              <a:ext cx="960" cy="729"/>
            </a:xfrm>
            <a:prstGeom prst="rect">
              <a:avLst/>
            </a:prstGeom>
            <a:noFill/>
            <a:ln w="9525">
              <a:noFill/>
              <a:miter lim="800000"/>
              <a:headEnd/>
              <a:tailEnd/>
            </a:ln>
          </p:spPr>
        </p:pic>
        <p:sp>
          <p:nvSpPr>
            <p:cNvPr id="89" name="Rectangle 56"/>
            <p:cNvSpPr>
              <a:spLocks noChangeArrowheads="1"/>
            </p:cNvSpPr>
            <p:nvPr/>
          </p:nvSpPr>
          <p:spPr bwMode="gray">
            <a:xfrm>
              <a:off x="2337" y="2459"/>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r>
                <a:rPr lang="en-US" sz="1350" dirty="0" smtClean="0">
                  <a:latin typeface="MetaMediumLF-Roman" pitchFamily="34" charset="0"/>
                  <a:ea typeface="MS Mincho" pitchFamily="49" charset="-128"/>
                  <a:cs typeface="Times New Roman" pitchFamily="18" charset="0"/>
                </a:rPr>
                <a:t>On desktop: </a:t>
              </a:r>
            </a:p>
            <a:p>
              <a:r>
                <a:rPr lang="en-US" sz="1350" dirty="0" smtClean="0">
                  <a:latin typeface="MetaMediumLF-Roman" pitchFamily="34" charset="0"/>
                  <a:ea typeface="MS Mincho" pitchFamily="49" charset="-128"/>
                  <a:cs typeface="Times New Roman" pitchFamily="18" charset="0"/>
                </a:rPr>
                <a:t>Create shared link,</a:t>
              </a:r>
            </a:p>
            <a:p>
              <a:r>
                <a:rPr lang="en-US" sz="1350" dirty="0">
                  <a:latin typeface="MetaMediumLF-Roman" pitchFamily="34" charset="0"/>
                  <a:ea typeface="MS Mincho" pitchFamily="49" charset="-128"/>
                  <a:cs typeface="Times New Roman" pitchFamily="18" charset="0"/>
                </a:rPr>
                <a:t>D</a:t>
              </a:r>
              <a:r>
                <a:rPr lang="en-US" sz="1350" dirty="0" smtClean="0">
                  <a:latin typeface="MetaMediumLF-Roman" pitchFamily="34" charset="0"/>
                  <a:ea typeface="MS Mincho" pitchFamily="49" charset="-128"/>
                  <a:cs typeface="Times New Roman" pitchFamily="18" charset="0"/>
                </a:rPr>
                <a:t>escribe security policies</a:t>
              </a:r>
              <a:endParaRPr lang="en-US" sz="1350" dirty="0">
                <a:latin typeface="MetaMediumLF-Roman" pitchFamily="34" charset="0"/>
                <a:ea typeface="MS Mincho" pitchFamily="49" charset="-128"/>
                <a:cs typeface="Times New Roman" pitchFamily="18" charset="0"/>
              </a:endParaRPr>
            </a:p>
          </p:txBody>
        </p:sp>
      </p:grpSp>
      <p:grpSp>
        <p:nvGrpSpPr>
          <p:cNvPr id="90" name="Group 58"/>
          <p:cNvGrpSpPr>
            <a:grpSpLocks/>
          </p:cNvGrpSpPr>
          <p:nvPr/>
        </p:nvGrpSpPr>
        <p:grpSpPr bwMode="auto">
          <a:xfrm>
            <a:off x="3143250" y="3209428"/>
            <a:ext cx="1143000" cy="867966"/>
            <a:chOff x="2304" y="2064"/>
            <a:chExt cx="960" cy="729"/>
          </a:xfrm>
        </p:grpSpPr>
        <p:pic>
          <p:nvPicPr>
            <p:cNvPr id="91"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04" y="2064"/>
              <a:ext cx="960" cy="729"/>
            </a:xfrm>
            <a:prstGeom prst="rect">
              <a:avLst/>
            </a:prstGeom>
            <a:noFill/>
            <a:ln w="9525">
              <a:noFill/>
              <a:miter lim="800000"/>
              <a:headEnd/>
              <a:tailEnd/>
            </a:ln>
          </p:spPr>
        </p:pic>
        <p:sp>
          <p:nvSpPr>
            <p:cNvPr id="92" name="Rectangle 56"/>
            <p:cNvSpPr>
              <a:spLocks noChangeArrowheads="1"/>
            </p:cNvSpPr>
            <p:nvPr/>
          </p:nvSpPr>
          <p:spPr bwMode="gray">
            <a:xfrm>
              <a:off x="2448" y="2543"/>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r>
                <a:rPr lang="en-US" sz="1350" dirty="0" smtClean="0">
                  <a:latin typeface="MetaMediumLF-Roman" pitchFamily="34" charset="0"/>
                  <a:ea typeface="MS Mincho" pitchFamily="49" charset="-128"/>
                  <a:cs typeface="Times New Roman" pitchFamily="18" charset="0"/>
                </a:rPr>
                <a:t>Share link with yourself</a:t>
              </a:r>
            </a:p>
          </p:txBody>
        </p:sp>
      </p:grpSp>
      <p:grpSp>
        <p:nvGrpSpPr>
          <p:cNvPr id="93" name="Group 58"/>
          <p:cNvGrpSpPr>
            <a:grpSpLocks/>
          </p:cNvGrpSpPr>
          <p:nvPr/>
        </p:nvGrpSpPr>
        <p:grpSpPr bwMode="auto">
          <a:xfrm>
            <a:off x="5048643" y="3270663"/>
            <a:ext cx="1143000" cy="1044179"/>
            <a:chOff x="2371" y="2064"/>
            <a:chExt cx="960" cy="877"/>
          </a:xfrm>
        </p:grpSpPr>
        <p:pic>
          <p:nvPicPr>
            <p:cNvPr id="94"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71" y="2064"/>
              <a:ext cx="960" cy="729"/>
            </a:xfrm>
            <a:prstGeom prst="rect">
              <a:avLst/>
            </a:prstGeom>
            <a:noFill/>
            <a:ln w="9525">
              <a:noFill/>
              <a:miter lim="800000"/>
              <a:headEnd/>
              <a:tailEnd/>
            </a:ln>
          </p:spPr>
        </p:pic>
        <p:sp>
          <p:nvSpPr>
            <p:cNvPr id="95" name="Rectangle 56"/>
            <p:cNvSpPr>
              <a:spLocks noChangeArrowheads="1"/>
            </p:cNvSpPr>
            <p:nvPr/>
          </p:nvSpPr>
          <p:spPr bwMode="gray">
            <a:xfrm>
              <a:off x="2515" y="2730"/>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r>
                <a:rPr lang="en-US" sz="1350" dirty="0">
                  <a:latin typeface="MetaMediumLF-Roman" pitchFamily="34" charset="0"/>
                  <a:ea typeface="MS Mincho" pitchFamily="49" charset="-128"/>
                  <a:cs typeface="Times New Roman" pitchFamily="18" charset="0"/>
                </a:rPr>
                <a:t>Show sender &amp; </a:t>
              </a:r>
            </a:p>
            <a:p>
              <a:pPr algn="ctr"/>
              <a:r>
                <a:rPr lang="en-US" sz="1350" dirty="0">
                  <a:latin typeface="MetaMediumLF-Roman" pitchFamily="34" charset="0"/>
                  <a:ea typeface="MS Mincho" pitchFamily="49" charset="-128"/>
                  <a:cs typeface="Times New Roman" pitchFamily="18" charset="0"/>
                </a:rPr>
                <a:t>recipient experience</a:t>
              </a:r>
            </a:p>
          </p:txBody>
        </p:sp>
      </p:grpSp>
      <p:sp>
        <p:nvSpPr>
          <p:cNvPr id="96" name="Rectangle 95"/>
          <p:cNvSpPr/>
          <p:nvPr/>
        </p:nvSpPr>
        <p:spPr>
          <a:xfrm>
            <a:off x="449713" y="2926982"/>
            <a:ext cx="1843774" cy="300082"/>
          </a:xfrm>
          <a:prstGeom prst="rect">
            <a:avLst/>
          </a:prstGeom>
        </p:spPr>
        <p:txBody>
          <a:bodyPr wrap="none">
            <a:spAutoFit/>
          </a:bodyPr>
          <a:lstStyle/>
          <a:p>
            <a:r>
              <a:rPr lang="en-US" sz="1350" dirty="0" smtClean="0">
                <a:solidFill>
                  <a:schemeClr val="tx2"/>
                </a:solidFill>
                <a:latin typeface="MetaNormalLF-Roman" pitchFamily="34" charset="0"/>
              </a:rPr>
              <a:t>Sharing Files &amp; Folders</a:t>
            </a:r>
            <a:endParaRPr lang="en-US" sz="1350" dirty="0"/>
          </a:p>
        </p:txBody>
      </p:sp>
      <p:grpSp>
        <p:nvGrpSpPr>
          <p:cNvPr id="97" name="Group 58"/>
          <p:cNvGrpSpPr>
            <a:grpSpLocks/>
          </p:cNvGrpSpPr>
          <p:nvPr/>
        </p:nvGrpSpPr>
        <p:grpSpPr bwMode="auto">
          <a:xfrm>
            <a:off x="7029450" y="3181100"/>
            <a:ext cx="1143000" cy="1044179"/>
            <a:chOff x="2371" y="2064"/>
            <a:chExt cx="960" cy="877"/>
          </a:xfrm>
        </p:grpSpPr>
        <p:pic>
          <p:nvPicPr>
            <p:cNvPr id="98" name="Picture 27" descr="_people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gray">
            <a:xfrm>
              <a:off x="2371" y="2064"/>
              <a:ext cx="960" cy="729"/>
            </a:xfrm>
            <a:prstGeom prst="rect">
              <a:avLst/>
            </a:prstGeom>
            <a:noFill/>
            <a:ln w="9525">
              <a:noFill/>
              <a:miter lim="800000"/>
              <a:headEnd/>
              <a:tailEnd/>
            </a:ln>
          </p:spPr>
        </p:pic>
        <p:sp>
          <p:nvSpPr>
            <p:cNvPr id="99" name="Rectangle 56"/>
            <p:cNvSpPr>
              <a:spLocks noChangeArrowheads="1"/>
            </p:cNvSpPr>
            <p:nvPr/>
          </p:nvSpPr>
          <p:spPr bwMode="gray">
            <a:xfrm>
              <a:off x="2515" y="2730"/>
              <a:ext cx="672" cy="211"/>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r>
                <a:rPr lang="en-US" sz="1350" dirty="0" smtClean="0">
                  <a:latin typeface="MetaMediumLF-Roman" pitchFamily="34" charset="0"/>
                  <a:ea typeface="MS Mincho" pitchFamily="49" charset="-128"/>
                  <a:cs typeface="Times New Roman" pitchFamily="18" charset="0"/>
                </a:rPr>
                <a:t>On Mobile:</a:t>
              </a:r>
            </a:p>
            <a:p>
              <a:pPr algn="ctr"/>
              <a:r>
                <a:rPr lang="en-US" sz="1350" dirty="0" smtClean="0">
                  <a:latin typeface="MetaMediumLF-Roman" pitchFamily="34" charset="0"/>
                  <a:ea typeface="MS Mincho" pitchFamily="49" charset="-128"/>
                  <a:cs typeface="Times New Roman" pitchFamily="18" charset="0"/>
                </a:rPr>
                <a:t>Show same use cases:</a:t>
              </a:r>
            </a:p>
            <a:p>
              <a:pPr algn="ctr"/>
              <a:r>
                <a:rPr lang="en-US" sz="1350" dirty="0" smtClean="0">
                  <a:latin typeface="MetaMediumLF-Roman" pitchFamily="34" charset="0"/>
                  <a:ea typeface="MS Mincho" pitchFamily="49" charset="-128"/>
                  <a:cs typeface="Times New Roman" pitchFamily="18" charset="0"/>
                </a:rPr>
                <a:t>Sharing folders &amp; files </a:t>
              </a:r>
              <a:endParaRPr lang="en-US" sz="1350" dirty="0">
                <a:latin typeface="MetaMediumLF-Roman" pitchFamily="34" charset="0"/>
                <a:ea typeface="MS Mincho" pitchFamily="49" charset="-128"/>
                <a:cs typeface="Times New Roman" pitchFamily="18" charset="0"/>
              </a:endParaRPr>
            </a:p>
          </p:txBody>
        </p:sp>
      </p:grpSp>
      <p:sp>
        <p:nvSpPr>
          <p:cNvPr id="100" name="Right Arrow 99"/>
          <p:cNvSpPr/>
          <p:nvPr/>
        </p:nvSpPr>
        <p:spPr>
          <a:xfrm>
            <a:off x="1940932" y="3497142"/>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ight Arrow 100"/>
          <p:cNvSpPr/>
          <p:nvPr/>
        </p:nvSpPr>
        <p:spPr>
          <a:xfrm>
            <a:off x="6324796" y="3515341"/>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ight Arrow 101"/>
          <p:cNvSpPr/>
          <p:nvPr/>
        </p:nvSpPr>
        <p:spPr>
          <a:xfrm>
            <a:off x="4371975" y="3495974"/>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6190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Rectangle 2"/>
          <p:cNvSpPr>
            <a:spLocks noChangeArrowheads="1"/>
          </p:cNvSpPr>
          <p:nvPr/>
        </p:nvSpPr>
        <p:spPr bwMode="auto">
          <a:xfrm>
            <a:off x="314324" y="157781"/>
            <a:ext cx="8143875" cy="800100"/>
          </a:xfrm>
          <a:prstGeom prst="rect">
            <a:avLst/>
          </a:prstGeom>
          <a:noFill/>
          <a:ln w="9525">
            <a:noFill/>
            <a:miter lim="800000"/>
            <a:headEnd/>
            <a:tailEnd/>
          </a:ln>
        </p:spPr>
        <p:txBody>
          <a:bodyPr/>
          <a:lstStyle/>
          <a:p>
            <a:pPr eaLnBrk="0" hangingPunct="0"/>
            <a:r>
              <a:rPr lang="en-US" sz="2400" dirty="0" smtClean="0">
                <a:solidFill>
                  <a:schemeClr val="tx2"/>
                </a:solidFill>
                <a:latin typeface="MetaNormalLF-Roman" pitchFamily="34" charset="0"/>
              </a:rPr>
              <a:t>Demo Story Board </a:t>
            </a:r>
            <a:r>
              <a:rPr lang="mr-IN" sz="2400" dirty="0" smtClean="0">
                <a:solidFill>
                  <a:schemeClr val="tx2"/>
                </a:solidFill>
                <a:latin typeface="MetaNormalLF-Roman" pitchFamily="34" charset="0"/>
              </a:rPr>
              <a:t>–</a:t>
            </a:r>
            <a:r>
              <a:rPr lang="en-US" sz="2400" dirty="0">
                <a:solidFill>
                  <a:schemeClr val="tx2"/>
                </a:solidFill>
                <a:latin typeface="MetaNormalLF-Roman" pitchFamily="34" charset="0"/>
              </a:rPr>
              <a:t> </a:t>
            </a:r>
            <a:r>
              <a:rPr lang="en-US" sz="2400" dirty="0" smtClean="0">
                <a:solidFill>
                  <a:schemeClr val="tx2"/>
                </a:solidFill>
                <a:latin typeface="MetaNormalLF-Roman" pitchFamily="34" charset="0"/>
              </a:rPr>
              <a:t>Admin Controls</a:t>
            </a:r>
            <a:endParaRPr lang="en-US" sz="2400" dirty="0">
              <a:solidFill>
                <a:schemeClr val="tx2"/>
              </a:solidFill>
              <a:latin typeface="MetaNormalLF-Roman" pitchFamily="34" charset="0"/>
            </a:endParaRPr>
          </a:p>
        </p:txBody>
      </p:sp>
      <p:sp>
        <p:nvSpPr>
          <p:cNvPr id="50" name="Rectangle 56"/>
          <p:cNvSpPr>
            <a:spLocks noChangeArrowheads="1"/>
          </p:cNvSpPr>
          <p:nvPr/>
        </p:nvSpPr>
        <p:spPr bwMode="gray">
          <a:xfrm>
            <a:off x="780952" y="2228788"/>
            <a:ext cx="800100" cy="251222"/>
          </a:xfrm>
          <a:prstGeom prst="rect">
            <a:avLst/>
          </a:prstGeom>
          <a:noFill/>
          <a:ln w="9525">
            <a:noFill/>
            <a:miter lim="800000"/>
            <a:headEnd/>
            <a:tailEnd/>
          </a:ln>
        </p:spPr>
        <p:txBody>
          <a:bodyPr wrap="none" tIns="0" bIns="68580" anchor="ctr"/>
          <a:lstStyle/>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pPr algn="ctr"/>
            <a:endParaRPr lang="en-US" sz="1350" dirty="0">
              <a:latin typeface="MetaMediumLF-Roman" pitchFamily="34" charset="0"/>
              <a:ea typeface="MS Mincho" pitchFamily="49" charset="-128"/>
              <a:cs typeface="Times New Roman" pitchFamily="18" charset="0"/>
            </a:endParaRPr>
          </a:p>
          <a:p>
            <a:r>
              <a:rPr lang="en-US" sz="1350" dirty="0" smtClean="0">
                <a:latin typeface="MetaMediumLF-Roman" pitchFamily="34" charset="0"/>
                <a:ea typeface="MS Mincho" pitchFamily="49" charset="-128"/>
                <a:cs typeface="Times New Roman" pitchFamily="18" charset="0"/>
              </a:rPr>
              <a:t>Monitoring:</a:t>
            </a:r>
          </a:p>
          <a:p>
            <a:r>
              <a:rPr lang="en-US" sz="1350" dirty="0" smtClean="0">
                <a:latin typeface="MetaMediumLF-Roman" pitchFamily="34" charset="0"/>
                <a:ea typeface="MS Mincho" pitchFamily="49" charset="-128"/>
                <a:cs typeface="Times New Roman" pitchFamily="18" charset="0"/>
              </a:rPr>
              <a:t>Show Dashboard</a:t>
            </a:r>
          </a:p>
          <a:p>
            <a:r>
              <a:rPr lang="en-US" sz="1350" dirty="0" smtClean="0">
                <a:latin typeface="MetaMediumLF-Roman" pitchFamily="34" charset="0"/>
                <a:ea typeface="MS Mincho" pitchFamily="49" charset="-128"/>
                <a:cs typeface="Times New Roman" pitchFamily="18" charset="0"/>
              </a:rPr>
              <a:t>Reports</a:t>
            </a:r>
            <a:endParaRPr lang="en-US" sz="1350" dirty="0">
              <a:latin typeface="MetaMediumLF-Roman" pitchFamily="34" charset="0"/>
              <a:ea typeface="MS Mincho" pitchFamily="49" charset="-128"/>
              <a:cs typeface="Times New Roman" pitchFamily="18" charset="0"/>
            </a:endParaRPr>
          </a:p>
          <a:p>
            <a:endParaRPr lang="en-US" sz="1350" dirty="0">
              <a:latin typeface="MetaMediumLF-Roman" pitchFamily="34" charset="0"/>
              <a:ea typeface="MS Mincho" pitchFamily="49" charset="-128"/>
              <a:cs typeface="Times New Roman" pitchFamily="18" charset="0"/>
            </a:endParaRPr>
          </a:p>
          <a:p>
            <a:pPr algn="ctr"/>
            <a:r>
              <a:rPr lang="en-US" sz="1350" dirty="0">
                <a:latin typeface="MetaMediumLF-Roman" pitchFamily="34" charset="0"/>
                <a:ea typeface="MS Mincho" pitchFamily="49" charset="-128"/>
                <a:cs typeface="Times New Roman" pitchFamily="18" charset="0"/>
              </a:rPr>
              <a:t>  </a:t>
            </a:r>
          </a:p>
        </p:txBody>
      </p:sp>
      <p:sp>
        <p:nvSpPr>
          <p:cNvPr id="51" name="Rectangle 56"/>
          <p:cNvSpPr>
            <a:spLocks noChangeArrowheads="1"/>
          </p:cNvSpPr>
          <p:nvPr/>
        </p:nvSpPr>
        <p:spPr bwMode="gray">
          <a:xfrm>
            <a:off x="3793245" y="2034644"/>
            <a:ext cx="800100" cy="251222"/>
          </a:xfrm>
          <a:prstGeom prst="rect">
            <a:avLst/>
          </a:prstGeom>
          <a:noFill/>
          <a:ln w="9525">
            <a:noFill/>
            <a:miter lim="800000"/>
            <a:headEnd/>
            <a:tailEnd/>
          </a:ln>
        </p:spPr>
        <p:txBody>
          <a:bodyPr wrap="none" tIns="0" bIns="68580" anchor="ctr"/>
          <a:lstStyle/>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endParaRPr lang="en-US" dirty="0">
              <a:latin typeface="MetaMediumLF-Roman" pitchFamily="34" charset="0"/>
              <a:ea typeface="MS Mincho" pitchFamily="49" charset="-128"/>
              <a:cs typeface="Times New Roman" pitchFamily="18" charset="0"/>
            </a:endParaRPr>
          </a:p>
          <a:p>
            <a:pPr algn="ctr"/>
            <a:r>
              <a:rPr lang="en-US" sz="1350" dirty="0" smtClean="0">
                <a:latin typeface="MetaMediumLF-Roman" pitchFamily="34" charset="0"/>
                <a:ea typeface="MS Mincho" pitchFamily="49" charset="-128"/>
                <a:cs typeface="Times New Roman" pitchFamily="18" charset="0"/>
              </a:rPr>
              <a:t>Group Based Policies:</a:t>
            </a:r>
          </a:p>
          <a:p>
            <a:pPr algn="ctr"/>
            <a:r>
              <a:rPr lang="en-US" sz="1350" dirty="0" smtClean="0">
                <a:latin typeface="MetaMediumLF-Roman" pitchFamily="34" charset="0"/>
                <a:ea typeface="MS Mincho" pitchFamily="49" charset="-128"/>
                <a:cs typeface="Times New Roman" pitchFamily="18" charset="0"/>
              </a:rPr>
              <a:t>Show 2 or 3 </a:t>
            </a:r>
          </a:p>
          <a:p>
            <a:pPr algn="ctr"/>
            <a:r>
              <a:rPr lang="en-US" sz="1350" dirty="0" smtClean="0">
                <a:latin typeface="MetaMediumLF-Roman" pitchFamily="34" charset="0"/>
                <a:ea typeface="MS Mincho" pitchFamily="49" charset="-128"/>
                <a:cs typeface="Times New Roman" pitchFamily="18" charset="0"/>
              </a:rPr>
              <a:t>Group Based policies</a:t>
            </a:r>
            <a:endParaRPr lang="en-US" sz="1350" dirty="0">
              <a:latin typeface="MetaMediumLF-Roman" pitchFamily="34" charset="0"/>
              <a:ea typeface="MS Mincho" pitchFamily="49" charset="-128"/>
              <a:cs typeface="Times New Roman" pitchFamily="18" charset="0"/>
            </a:endParaRPr>
          </a:p>
        </p:txBody>
      </p:sp>
      <p:sp>
        <p:nvSpPr>
          <p:cNvPr id="52" name="Rectangle 51"/>
          <p:cNvSpPr/>
          <p:nvPr/>
        </p:nvSpPr>
        <p:spPr>
          <a:xfrm>
            <a:off x="481107" y="1005026"/>
            <a:ext cx="2031325" cy="300082"/>
          </a:xfrm>
          <a:prstGeom prst="rect">
            <a:avLst/>
          </a:prstGeom>
        </p:spPr>
        <p:txBody>
          <a:bodyPr wrap="none">
            <a:spAutoFit/>
          </a:bodyPr>
          <a:lstStyle/>
          <a:p>
            <a:r>
              <a:rPr lang="en-US" sz="1350" dirty="0" smtClean="0">
                <a:solidFill>
                  <a:schemeClr val="tx2"/>
                </a:solidFill>
                <a:latin typeface="MetaNormalLF-Roman" pitchFamily="34" charset="0"/>
              </a:rPr>
              <a:t>Administration &amp; Security</a:t>
            </a:r>
            <a:endParaRPr lang="en-US" sz="1350" dirty="0"/>
          </a:p>
        </p:txBody>
      </p:sp>
      <p:sp>
        <p:nvSpPr>
          <p:cNvPr id="53" name="Rectangle 52"/>
          <p:cNvSpPr/>
          <p:nvPr/>
        </p:nvSpPr>
        <p:spPr>
          <a:xfrm>
            <a:off x="304800" y="1040730"/>
            <a:ext cx="8610600" cy="2022401"/>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ight Arrow 53"/>
          <p:cNvSpPr/>
          <p:nvPr/>
        </p:nvSpPr>
        <p:spPr>
          <a:xfrm>
            <a:off x="2571750" y="1555079"/>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Right Arrow 57"/>
          <p:cNvSpPr/>
          <p:nvPr/>
        </p:nvSpPr>
        <p:spPr>
          <a:xfrm>
            <a:off x="5057030" y="1541837"/>
            <a:ext cx="571500" cy="114300"/>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p:cNvSpPr/>
          <p:nvPr/>
        </p:nvSpPr>
        <p:spPr>
          <a:xfrm>
            <a:off x="5686425" y="2268479"/>
            <a:ext cx="1685925" cy="715581"/>
          </a:xfrm>
          <a:prstGeom prst="rect">
            <a:avLst/>
          </a:prstGeom>
        </p:spPr>
        <p:txBody>
          <a:bodyPr wrap="square">
            <a:spAutoFit/>
          </a:bodyPr>
          <a:lstStyle/>
          <a:p>
            <a:r>
              <a:rPr lang="en-US" sz="1350" dirty="0" smtClean="0">
                <a:latin typeface="MetaMediumLF-Roman" pitchFamily="34" charset="0"/>
                <a:ea typeface="MS Mincho" pitchFamily="49" charset="-128"/>
                <a:cs typeface="Times New Roman" pitchFamily="18" charset="0"/>
              </a:rPr>
              <a:t>Describe Storage SSO &amp; </a:t>
            </a:r>
            <a:r>
              <a:rPr lang="en-US" sz="1350" smtClean="0">
                <a:latin typeface="MetaMediumLF-Roman" pitchFamily="34" charset="0"/>
                <a:ea typeface="MS Mincho" pitchFamily="49" charset="-128"/>
                <a:cs typeface="Times New Roman" pitchFamily="18" charset="0"/>
              </a:rPr>
              <a:t>Compliance Settings</a:t>
            </a:r>
            <a:endParaRPr lang="en-US" sz="1350" dirty="0">
              <a:latin typeface="MetaMediumLF-Roman" pitchFamily="34" charset="0"/>
              <a:ea typeface="MS Mincho" pitchFamily="49" charset="-128"/>
              <a:cs typeface="Times New Roman" pitchFamily="18" charset="0"/>
            </a:endParaRPr>
          </a:p>
        </p:txBody>
      </p:sp>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5825" y="1402679"/>
            <a:ext cx="1028700" cy="647700"/>
          </a:xfrm>
          <a:prstGeom prst="rect">
            <a:avLst/>
          </a:prstGeom>
          <a:ln>
            <a:solidFill>
              <a:srgbClr val="3892D0"/>
            </a:solid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2566" y="1205032"/>
            <a:ext cx="1352550" cy="1001764"/>
          </a:xfrm>
          <a:prstGeom prst="rect">
            <a:avLst/>
          </a:prstGeom>
          <a:ln>
            <a:solidFill>
              <a:schemeClr val="accent1"/>
            </a:solidFill>
          </a:ln>
        </p:spPr>
      </p:pic>
      <p:sp>
        <p:nvSpPr>
          <p:cNvPr id="62" name="Rectangle 61"/>
          <p:cNvSpPr/>
          <p:nvPr/>
        </p:nvSpPr>
        <p:spPr>
          <a:xfrm>
            <a:off x="3503335" y="1757645"/>
            <a:ext cx="748025" cy="276999"/>
          </a:xfrm>
          <a:prstGeom prst="rect">
            <a:avLst/>
          </a:prstGeom>
        </p:spPr>
        <p:txBody>
          <a:bodyPr wrap="none">
            <a:spAutoFit/>
          </a:bodyPr>
          <a:lstStyle/>
          <a:p>
            <a:r>
              <a:rPr lang="en-US" sz="1200" smtClean="0">
                <a:latin typeface="MetaMediumLF-Roman" pitchFamily="34" charset="0"/>
                <a:ea typeface="MS Mincho" pitchFamily="49" charset="-128"/>
                <a:cs typeface="Times New Roman" pitchFamily="18" charset="0"/>
              </a:rPr>
              <a:t>Group A </a:t>
            </a:r>
            <a:endParaRPr lang="en-US" sz="1200"/>
          </a:p>
        </p:txBody>
      </p:sp>
      <p:sp>
        <p:nvSpPr>
          <p:cNvPr id="63" name="Rectangle 62"/>
          <p:cNvSpPr/>
          <p:nvPr/>
        </p:nvSpPr>
        <p:spPr>
          <a:xfrm>
            <a:off x="4183702" y="1763440"/>
            <a:ext cx="756938" cy="276999"/>
          </a:xfrm>
          <a:prstGeom prst="rect">
            <a:avLst/>
          </a:prstGeom>
        </p:spPr>
        <p:txBody>
          <a:bodyPr wrap="none">
            <a:spAutoFit/>
          </a:bodyPr>
          <a:lstStyle/>
          <a:p>
            <a:r>
              <a:rPr lang="en-US" sz="1200" dirty="0" smtClean="0">
                <a:latin typeface="MetaMediumLF-Roman" pitchFamily="34" charset="0"/>
                <a:ea typeface="MS Mincho" pitchFamily="49" charset="-128"/>
                <a:cs typeface="Times New Roman" pitchFamily="18" charset="0"/>
              </a:rPr>
              <a:t>Group B </a:t>
            </a:r>
            <a:endParaRPr lang="en-US" sz="1200" dirty="0"/>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71753" y="1297461"/>
            <a:ext cx="535798" cy="527338"/>
          </a:xfrm>
          <a:prstGeom prst="rect">
            <a:avLst/>
          </a:prstGeom>
          <a:ln>
            <a:solidFill>
              <a:schemeClr val="accent1"/>
            </a:solidFill>
          </a:ln>
        </p:spPr>
      </p:pic>
      <p:pic>
        <p:nvPicPr>
          <p:cNvPr id="65" name="Picture 6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29677" y="1297461"/>
            <a:ext cx="558241" cy="507999"/>
          </a:xfrm>
          <a:prstGeom prst="rect">
            <a:avLst/>
          </a:prstGeom>
          <a:ln>
            <a:solidFill>
              <a:schemeClr val="accent1"/>
            </a:solidFill>
          </a:ln>
        </p:spPr>
      </p:pic>
    </p:spTree>
    <p:extLst>
      <p:ext uri="{BB962C8B-B14F-4D97-AF65-F5344CB8AC3E}">
        <p14:creationId xmlns:p14="http://schemas.microsoft.com/office/powerpoint/2010/main" val="68495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_000018335735_XXXLargeEdit.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 name="Picture 1" descr="syncplicity_LOGO_COLO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6652" y="4171950"/>
            <a:ext cx="3137748" cy="667522"/>
          </a:xfrm>
          <a:prstGeom prst="rect">
            <a:avLst/>
          </a:prstGeom>
        </p:spPr>
      </p:pic>
    </p:spTree>
    <p:extLst>
      <p:ext uri="{BB962C8B-B14F-4D97-AF65-F5344CB8AC3E}">
        <p14:creationId xmlns:p14="http://schemas.microsoft.com/office/powerpoint/2010/main" val="80931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cstate="screen">
            <a:extLst>
              <a:ext uri="{28A0092B-C50C-407E-A947-70E740481C1C}">
                <a14:useLocalDpi xmlns:a14="http://schemas.microsoft.com/office/drawing/2010/main"/>
              </a:ext>
            </a:extLst>
          </a:blip>
          <a:srcRect r="-1256"/>
          <a:stretch/>
        </p:blipFill>
        <p:spPr>
          <a:xfrm>
            <a:off x="-3441" y="0"/>
            <a:ext cx="9258710" cy="5143500"/>
          </a:xfrm>
          <a:prstGeom prst="rect">
            <a:avLst/>
          </a:prstGeom>
        </p:spPr>
      </p:pic>
      <p:sp>
        <p:nvSpPr>
          <p:cNvPr id="31" name="Rectangle 30"/>
          <p:cNvSpPr/>
          <p:nvPr/>
        </p:nvSpPr>
        <p:spPr>
          <a:xfrm>
            <a:off x="4800600" y="-19050"/>
            <a:ext cx="4343400" cy="5162550"/>
          </a:xfrm>
          <a:prstGeom prst="rect">
            <a:avLst/>
          </a:prstGeom>
          <a:solidFill>
            <a:schemeClr val="tx1">
              <a:alpha val="2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312152" y="1539835"/>
            <a:ext cx="1078992" cy="1078992"/>
          </a:xfrm>
          <a:prstGeom prst="ellipse">
            <a:avLst/>
          </a:prstGeom>
          <a:solidFill>
            <a:schemeClr val="tx1">
              <a:alpha val="4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Verdana"/>
              <a:cs typeface="Verdana"/>
            </a:endParaRPr>
          </a:p>
        </p:txBody>
      </p:sp>
      <p:sp>
        <p:nvSpPr>
          <p:cNvPr id="81" name="Oval 80"/>
          <p:cNvSpPr/>
          <p:nvPr/>
        </p:nvSpPr>
        <p:spPr>
          <a:xfrm>
            <a:off x="5553456" y="1539835"/>
            <a:ext cx="1078992" cy="1078992"/>
          </a:xfrm>
          <a:prstGeom prst="ellipse">
            <a:avLst/>
          </a:prstGeom>
          <a:solidFill>
            <a:schemeClr val="tx1">
              <a:alpha val="4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Verdana"/>
              <a:cs typeface="Verdana"/>
            </a:endParaRPr>
          </a:p>
        </p:txBody>
      </p:sp>
      <p:sp>
        <p:nvSpPr>
          <p:cNvPr id="96" name="Oval 95"/>
          <p:cNvSpPr/>
          <p:nvPr/>
        </p:nvSpPr>
        <p:spPr>
          <a:xfrm>
            <a:off x="5611368" y="3275230"/>
            <a:ext cx="1078992" cy="1078992"/>
          </a:xfrm>
          <a:prstGeom prst="ellipse">
            <a:avLst/>
          </a:prstGeom>
          <a:solidFill>
            <a:schemeClr val="tx1">
              <a:alpha val="61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Verdana"/>
              <a:cs typeface="Verdana"/>
            </a:endParaRPr>
          </a:p>
        </p:txBody>
      </p:sp>
      <p:sp>
        <p:nvSpPr>
          <p:cNvPr id="40" name="Oval 39"/>
          <p:cNvSpPr/>
          <p:nvPr/>
        </p:nvSpPr>
        <p:spPr>
          <a:xfrm>
            <a:off x="7306056" y="3257550"/>
            <a:ext cx="1078992" cy="1078992"/>
          </a:xfrm>
          <a:prstGeom prst="ellipse">
            <a:avLst/>
          </a:prstGeom>
          <a:solidFill>
            <a:schemeClr val="tx1">
              <a:alpha val="4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Verdana"/>
              <a:cs typeface="Verdana"/>
            </a:endParaRPr>
          </a:p>
        </p:txBody>
      </p:sp>
      <p:sp>
        <p:nvSpPr>
          <p:cNvPr id="8" name="TextBox 7"/>
          <p:cNvSpPr txBox="1"/>
          <p:nvPr/>
        </p:nvSpPr>
        <p:spPr>
          <a:xfrm>
            <a:off x="5105400" y="401419"/>
            <a:ext cx="3733800" cy="954107"/>
          </a:xfrm>
          <a:prstGeom prst="rect">
            <a:avLst/>
          </a:prstGeom>
          <a:noFill/>
        </p:spPr>
        <p:txBody>
          <a:bodyPr wrap="square" rtlCol="0">
            <a:spAutoFit/>
          </a:bodyPr>
          <a:lstStyle/>
          <a:p>
            <a:pPr algn="ctr"/>
            <a:r>
              <a:rPr lang="en-US" sz="2800" dirty="0">
                <a:solidFill>
                  <a:schemeClr val="bg1"/>
                </a:solidFill>
                <a:latin typeface="Helvetica Light"/>
                <a:cs typeface="Helvetica Light"/>
              </a:rPr>
              <a:t>The</a:t>
            </a:r>
            <a:r>
              <a:rPr lang="en-US" sz="2800" spc="300" dirty="0">
                <a:solidFill>
                  <a:schemeClr val="bg1"/>
                </a:solidFill>
                <a:latin typeface="Helvetica Light"/>
                <a:cs typeface="Helvetica Light"/>
              </a:rPr>
              <a:t> </a:t>
            </a:r>
            <a:r>
              <a:rPr lang="en-US" sz="2800" dirty="0">
                <a:solidFill>
                  <a:schemeClr val="bg1"/>
                </a:solidFill>
                <a:latin typeface="Helvetica Light"/>
                <a:cs typeface="Helvetica Light"/>
              </a:rPr>
              <a:t>Way</a:t>
            </a:r>
            <a:r>
              <a:rPr lang="en-US" sz="2800" spc="300" dirty="0">
                <a:solidFill>
                  <a:schemeClr val="bg1"/>
                </a:solidFill>
                <a:latin typeface="Helvetica Light"/>
                <a:cs typeface="Helvetica Light"/>
              </a:rPr>
              <a:t> </a:t>
            </a:r>
            <a:r>
              <a:rPr lang="en-US" sz="2800" dirty="0">
                <a:solidFill>
                  <a:schemeClr val="bg1"/>
                </a:solidFill>
                <a:latin typeface="Helvetica Light"/>
                <a:cs typeface="Helvetica Light"/>
              </a:rPr>
              <a:t>We Work</a:t>
            </a:r>
            <a:r>
              <a:rPr lang="en-US" sz="2800" spc="300" dirty="0">
                <a:solidFill>
                  <a:schemeClr val="bg1"/>
                </a:solidFill>
                <a:latin typeface="Helvetica Light"/>
                <a:cs typeface="Helvetica Light"/>
              </a:rPr>
              <a:t> </a:t>
            </a:r>
            <a:br>
              <a:rPr lang="en-US" sz="2800" spc="300" dirty="0">
                <a:solidFill>
                  <a:schemeClr val="bg1"/>
                </a:solidFill>
                <a:latin typeface="Helvetica Light"/>
                <a:cs typeface="Helvetica Light"/>
              </a:rPr>
            </a:br>
            <a:r>
              <a:rPr lang="en-US" sz="2800" spc="300" dirty="0">
                <a:solidFill>
                  <a:schemeClr val="bg1"/>
                </a:solidFill>
                <a:latin typeface="Helvetica Light"/>
                <a:cs typeface="Helvetica Light"/>
              </a:rPr>
              <a:t>Is </a:t>
            </a:r>
            <a:r>
              <a:rPr lang="en-US" sz="2800" dirty="0">
                <a:solidFill>
                  <a:schemeClr val="bg1"/>
                </a:solidFill>
                <a:latin typeface="Helvetica Light"/>
                <a:cs typeface="Helvetica Light"/>
              </a:rPr>
              <a:t>Changing</a:t>
            </a:r>
          </a:p>
        </p:txBody>
      </p:sp>
      <p:sp>
        <p:nvSpPr>
          <p:cNvPr id="66" name="Freeform 7"/>
          <p:cNvSpPr>
            <a:spLocks/>
          </p:cNvSpPr>
          <p:nvPr/>
        </p:nvSpPr>
        <p:spPr bwMode="auto">
          <a:xfrm>
            <a:off x="7828286" y="2387287"/>
            <a:ext cx="86684" cy="80982"/>
          </a:xfrm>
          <a:custGeom>
            <a:avLst/>
            <a:gdLst/>
            <a:ahLst/>
            <a:cxnLst>
              <a:cxn ang="0">
                <a:pos x="19" y="0"/>
              </a:cxn>
              <a:cxn ang="0">
                <a:pos x="13" y="0"/>
              </a:cxn>
              <a:cxn ang="0">
                <a:pos x="13" y="20"/>
              </a:cxn>
              <a:cxn ang="0">
                <a:pos x="5" y="13"/>
              </a:cxn>
              <a:cxn ang="0">
                <a:pos x="3" y="12"/>
              </a:cxn>
              <a:cxn ang="0">
                <a:pos x="1" y="12"/>
              </a:cxn>
              <a:cxn ang="0">
                <a:pos x="1" y="16"/>
              </a:cxn>
              <a:cxn ang="0">
                <a:pos x="16" y="30"/>
              </a:cxn>
              <a:cxn ang="0">
                <a:pos x="31" y="16"/>
              </a:cxn>
              <a:cxn ang="0">
                <a:pos x="30" y="12"/>
              </a:cxn>
              <a:cxn ang="0">
                <a:pos x="28" y="12"/>
              </a:cxn>
              <a:cxn ang="0">
                <a:pos x="26" y="13"/>
              </a:cxn>
              <a:cxn ang="0">
                <a:pos x="19" y="20"/>
              </a:cxn>
              <a:cxn ang="0">
                <a:pos x="19" y="0"/>
              </a:cxn>
            </a:cxnLst>
            <a:rect l="0" t="0" r="r" b="b"/>
            <a:pathLst>
              <a:path w="32" h="30">
                <a:moveTo>
                  <a:pt x="19" y="0"/>
                </a:moveTo>
                <a:cubicBezTo>
                  <a:pt x="13" y="0"/>
                  <a:pt x="13" y="0"/>
                  <a:pt x="13" y="0"/>
                </a:cubicBezTo>
                <a:cubicBezTo>
                  <a:pt x="13" y="20"/>
                  <a:pt x="13" y="20"/>
                  <a:pt x="13" y="20"/>
                </a:cubicBezTo>
                <a:cubicBezTo>
                  <a:pt x="5" y="13"/>
                  <a:pt x="5" y="13"/>
                  <a:pt x="5" y="13"/>
                </a:cubicBezTo>
                <a:cubicBezTo>
                  <a:pt x="5" y="12"/>
                  <a:pt x="4" y="12"/>
                  <a:pt x="3" y="12"/>
                </a:cubicBezTo>
                <a:cubicBezTo>
                  <a:pt x="3" y="12"/>
                  <a:pt x="2" y="12"/>
                  <a:pt x="1" y="12"/>
                </a:cubicBezTo>
                <a:cubicBezTo>
                  <a:pt x="0" y="13"/>
                  <a:pt x="0" y="15"/>
                  <a:pt x="1" y="16"/>
                </a:cubicBezTo>
                <a:cubicBezTo>
                  <a:pt x="16" y="30"/>
                  <a:pt x="16" y="30"/>
                  <a:pt x="16" y="30"/>
                </a:cubicBezTo>
                <a:cubicBezTo>
                  <a:pt x="31" y="16"/>
                  <a:pt x="31" y="16"/>
                  <a:pt x="31" y="16"/>
                </a:cubicBezTo>
                <a:cubicBezTo>
                  <a:pt x="32" y="15"/>
                  <a:pt x="31" y="13"/>
                  <a:pt x="30" y="12"/>
                </a:cubicBezTo>
                <a:cubicBezTo>
                  <a:pt x="30" y="12"/>
                  <a:pt x="29" y="12"/>
                  <a:pt x="28" y="12"/>
                </a:cubicBezTo>
                <a:cubicBezTo>
                  <a:pt x="28" y="12"/>
                  <a:pt x="27" y="12"/>
                  <a:pt x="26" y="13"/>
                </a:cubicBezTo>
                <a:cubicBezTo>
                  <a:pt x="19" y="20"/>
                  <a:pt x="19" y="20"/>
                  <a:pt x="19" y="20"/>
                </a:cubicBezTo>
                <a:cubicBezTo>
                  <a:pt x="19" y="0"/>
                  <a:pt x="19" y="0"/>
                  <a:pt x="19" y="0"/>
                </a:cubicBezTo>
              </a:path>
            </a:pathLst>
          </a:custGeom>
          <a:solidFill>
            <a:schemeClr val="bg2">
              <a:lumMod val="40000"/>
              <a:lumOff val="60000"/>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67" name="Freeform 8"/>
          <p:cNvSpPr>
            <a:spLocks/>
          </p:cNvSpPr>
          <p:nvPr/>
        </p:nvSpPr>
        <p:spPr bwMode="auto">
          <a:xfrm>
            <a:off x="7828286" y="1690393"/>
            <a:ext cx="86684" cy="80982"/>
          </a:xfrm>
          <a:custGeom>
            <a:avLst/>
            <a:gdLst/>
            <a:ahLst/>
            <a:cxnLst>
              <a:cxn ang="0">
                <a:pos x="1" y="18"/>
              </a:cxn>
              <a:cxn ang="0">
                <a:pos x="5" y="18"/>
              </a:cxn>
              <a:cxn ang="0">
                <a:pos x="13" y="10"/>
              </a:cxn>
              <a:cxn ang="0">
                <a:pos x="13" y="30"/>
              </a:cxn>
              <a:cxn ang="0">
                <a:pos x="19" y="30"/>
              </a:cxn>
              <a:cxn ang="0">
                <a:pos x="19" y="10"/>
              </a:cxn>
              <a:cxn ang="0">
                <a:pos x="26" y="18"/>
              </a:cxn>
              <a:cxn ang="0">
                <a:pos x="30" y="18"/>
              </a:cxn>
              <a:cxn ang="0">
                <a:pos x="31" y="15"/>
              </a:cxn>
              <a:cxn ang="0">
                <a:pos x="16" y="0"/>
              </a:cxn>
              <a:cxn ang="0">
                <a:pos x="1" y="15"/>
              </a:cxn>
              <a:cxn ang="0">
                <a:pos x="1" y="18"/>
              </a:cxn>
            </a:cxnLst>
            <a:rect l="0" t="0" r="r" b="b"/>
            <a:pathLst>
              <a:path w="32" h="30">
                <a:moveTo>
                  <a:pt x="1" y="18"/>
                </a:moveTo>
                <a:cubicBezTo>
                  <a:pt x="3" y="19"/>
                  <a:pt x="4" y="19"/>
                  <a:pt x="5" y="18"/>
                </a:cubicBezTo>
                <a:cubicBezTo>
                  <a:pt x="13" y="10"/>
                  <a:pt x="13" y="10"/>
                  <a:pt x="13" y="10"/>
                </a:cubicBezTo>
                <a:cubicBezTo>
                  <a:pt x="13" y="30"/>
                  <a:pt x="13" y="30"/>
                  <a:pt x="13" y="30"/>
                </a:cubicBezTo>
                <a:cubicBezTo>
                  <a:pt x="19" y="30"/>
                  <a:pt x="19" y="30"/>
                  <a:pt x="19" y="30"/>
                </a:cubicBezTo>
                <a:cubicBezTo>
                  <a:pt x="19" y="10"/>
                  <a:pt x="19" y="10"/>
                  <a:pt x="19" y="10"/>
                </a:cubicBezTo>
                <a:cubicBezTo>
                  <a:pt x="26" y="18"/>
                  <a:pt x="26" y="18"/>
                  <a:pt x="26" y="18"/>
                </a:cubicBezTo>
                <a:cubicBezTo>
                  <a:pt x="27" y="19"/>
                  <a:pt x="29" y="19"/>
                  <a:pt x="30" y="18"/>
                </a:cubicBezTo>
                <a:cubicBezTo>
                  <a:pt x="31" y="17"/>
                  <a:pt x="32" y="16"/>
                  <a:pt x="31" y="15"/>
                </a:cubicBezTo>
                <a:cubicBezTo>
                  <a:pt x="16" y="0"/>
                  <a:pt x="16" y="0"/>
                  <a:pt x="16" y="0"/>
                </a:cubicBezTo>
                <a:cubicBezTo>
                  <a:pt x="1" y="15"/>
                  <a:pt x="1" y="15"/>
                  <a:pt x="1" y="15"/>
                </a:cubicBezTo>
                <a:cubicBezTo>
                  <a:pt x="0" y="16"/>
                  <a:pt x="0" y="17"/>
                  <a:pt x="1"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68" name="Freeform 9"/>
          <p:cNvSpPr>
            <a:spLocks/>
          </p:cNvSpPr>
          <p:nvPr/>
        </p:nvSpPr>
        <p:spPr bwMode="auto">
          <a:xfrm>
            <a:off x="7527173" y="2024583"/>
            <a:ext cx="77559" cy="83263"/>
          </a:xfrm>
          <a:custGeom>
            <a:avLst/>
            <a:gdLst/>
            <a:ahLst/>
            <a:cxnLst>
              <a:cxn ang="0">
                <a:pos x="16" y="0"/>
              </a:cxn>
              <a:cxn ang="0">
                <a:pos x="14" y="1"/>
              </a:cxn>
              <a:cxn ang="0">
                <a:pos x="0" y="15"/>
              </a:cxn>
              <a:cxn ang="0">
                <a:pos x="14" y="30"/>
              </a:cxn>
              <a:cxn ang="0">
                <a:pos x="16" y="31"/>
              </a:cxn>
              <a:cxn ang="0">
                <a:pos x="17" y="30"/>
              </a:cxn>
              <a:cxn ang="0">
                <a:pos x="17" y="26"/>
              </a:cxn>
              <a:cxn ang="0">
                <a:pos x="9" y="18"/>
              </a:cxn>
              <a:cxn ang="0">
                <a:pos x="29" y="18"/>
              </a:cxn>
              <a:cxn ang="0">
                <a:pos x="29" y="13"/>
              </a:cxn>
              <a:cxn ang="0">
                <a:pos x="9" y="13"/>
              </a:cxn>
              <a:cxn ang="0">
                <a:pos x="17" y="5"/>
              </a:cxn>
              <a:cxn ang="0">
                <a:pos x="17" y="1"/>
              </a:cxn>
              <a:cxn ang="0">
                <a:pos x="16" y="0"/>
              </a:cxn>
            </a:cxnLst>
            <a:rect l="0" t="0" r="r" b="b"/>
            <a:pathLst>
              <a:path w="29" h="31">
                <a:moveTo>
                  <a:pt x="16" y="0"/>
                </a:moveTo>
                <a:cubicBezTo>
                  <a:pt x="15" y="0"/>
                  <a:pt x="14" y="0"/>
                  <a:pt x="14" y="1"/>
                </a:cubicBezTo>
                <a:cubicBezTo>
                  <a:pt x="0" y="15"/>
                  <a:pt x="0" y="15"/>
                  <a:pt x="0" y="15"/>
                </a:cubicBezTo>
                <a:cubicBezTo>
                  <a:pt x="14" y="30"/>
                  <a:pt x="14" y="30"/>
                  <a:pt x="14" y="30"/>
                </a:cubicBezTo>
                <a:cubicBezTo>
                  <a:pt x="14" y="31"/>
                  <a:pt x="15" y="31"/>
                  <a:pt x="16" y="31"/>
                </a:cubicBezTo>
                <a:cubicBezTo>
                  <a:pt x="16" y="31"/>
                  <a:pt x="17" y="31"/>
                  <a:pt x="17" y="30"/>
                </a:cubicBezTo>
                <a:cubicBezTo>
                  <a:pt x="18" y="29"/>
                  <a:pt x="18" y="27"/>
                  <a:pt x="17" y="26"/>
                </a:cubicBezTo>
                <a:cubicBezTo>
                  <a:pt x="9" y="18"/>
                  <a:pt x="9" y="18"/>
                  <a:pt x="9" y="18"/>
                </a:cubicBezTo>
                <a:cubicBezTo>
                  <a:pt x="29" y="18"/>
                  <a:pt x="29" y="18"/>
                  <a:pt x="29" y="18"/>
                </a:cubicBezTo>
                <a:cubicBezTo>
                  <a:pt x="29" y="13"/>
                  <a:pt x="29" y="13"/>
                  <a:pt x="29" y="13"/>
                </a:cubicBezTo>
                <a:cubicBezTo>
                  <a:pt x="9" y="13"/>
                  <a:pt x="9" y="13"/>
                  <a:pt x="9" y="13"/>
                </a:cubicBezTo>
                <a:cubicBezTo>
                  <a:pt x="17" y="5"/>
                  <a:pt x="17" y="5"/>
                  <a:pt x="17" y="5"/>
                </a:cubicBezTo>
                <a:cubicBezTo>
                  <a:pt x="18" y="4"/>
                  <a:pt x="18" y="2"/>
                  <a:pt x="17" y="1"/>
                </a:cubicBezTo>
                <a:cubicBezTo>
                  <a:pt x="17" y="0"/>
                  <a:pt x="16" y="0"/>
                  <a:pt x="16" y="0"/>
                </a:cubicBezTo>
              </a:path>
            </a:pathLst>
          </a:custGeom>
          <a:solidFill>
            <a:schemeClr val="bg2">
              <a:lumMod val="40000"/>
              <a:lumOff val="60000"/>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69" name="Freeform 10"/>
          <p:cNvSpPr>
            <a:spLocks/>
          </p:cNvSpPr>
          <p:nvPr/>
        </p:nvSpPr>
        <p:spPr bwMode="auto">
          <a:xfrm>
            <a:off x="8114571" y="2024583"/>
            <a:ext cx="79841" cy="83263"/>
          </a:xfrm>
          <a:custGeom>
            <a:avLst/>
            <a:gdLst/>
            <a:ahLst/>
            <a:cxnLst>
              <a:cxn ang="0">
                <a:pos x="12" y="30"/>
              </a:cxn>
              <a:cxn ang="0">
                <a:pos x="13" y="26"/>
              </a:cxn>
              <a:cxn ang="0">
                <a:pos x="20" y="18"/>
              </a:cxn>
              <a:cxn ang="0">
                <a:pos x="0" y="18"/>
              </a:cxn>
              <a:cxn ang="0">
                <a:pos x="0" y="13"/>
              </a:cxn>
              <a:cxn ang="0">
                <a:pos x="20" y="13"/>
              </a:cxn>
              <a:cxn ang="0">
                <a:pos x="13" y="5"/>
              </a:cxn>
              <a:cxn ang="0">
                <a:pos x="12" y="1"/>
              </a:cxn>
              <a:cxn ang="0">
                <a:pos x="16" y="1"/>
              </a:cxn>
              <a:cxn ang="0">
                <a:pos x="30" y="15"/>
              </a:cxn>
              <a:cxn ang="0">
                <a:pos x="16" y="30"/>
              </a:cxn>
              <a:cxn ang="0">
                <a:pos x="12" y="30"/>
              </a:cxn>
            </a:cxnLst>
            <a:rect l="0" t="0" r="r" b="b"/>
            <a:pathLst>
              <a:path w="30" h="31">
                <a:moveTo>
                  <a:pt x="12" y="30"/>
                </a:moveTo>
                <a:cubicBezTo>
                  <a:pt x="12" y="29"/>
                  <a:pt x="12" y="27"/>
                  <a:pt x="13" y="26"/>
                </a:cubicBezTo>
                <a:cubicBezTo>
                  <a:pt x="20" y="18"/>
                  <a:pt x="20" y="18"/>
                  <a:pt x="20" y="18"/>
                </a:cubicBezTo>
                <a:cubicBezTo>
                  <a:pt x="0" y="18"/>
                  <a:pt x="0" y="18"/>
                  <a:pt x="0" y="18"/>
                </a:cubicBezTo>
                <a:cubicBezTo>
                  <a:pt x="0" y="13"/>
                  <a:pt x="0" y="13"/>
                  <a:pt x="0" y="13"/>
                </a:cubicBezTo>
                <a:cubicBezTo>
                  <a:pt x="20" y="13"/>
                  <a:pt x="20" y="13"/>
                  <a:pt x="20" y="13"/>
                </a:cubicBezTo>
                <a:cubicBezTo>
                  <a:pt x="13" y="5"/>
                  <a:pt x="13" y="5"/>
                  <a:pt x="13" y="5"/>
                </a:cubicBezTo>
                <a:cubicBezTo>
                  <a:pt x="12" y="4"/>
                  <a:pt x="12" y="2"/>
                  <a:pt x="12" y="1"/>
                </a:cubicBezTo>
                <a:cubicBezTo>
                  <a:pt x="13" y="0"/>
                  <a:pt x="15" y="0"/>
                  <a:pt x="16" y="1"/>
                </a:cubicBezTo>
                <a:cubicBezTo>
                  <a:pt x="30" y="15"/>
                  <a:pt x="30" y="15"/>
                  <a:pt x="30" y="15"/>
                </a:cubicBezTo>
                <a:cubicBezTo>
                  <a:pt x="16" y="30"/>
                  <a:pt x="16" y="30"/>
                  <a:pt x="16" y="30"/>
                </a:cubicBezTo>
                <a:cubicBezTo>
                  <a:pt x="15" y="31"/>
                  <a:pt x="13" y="31"/>
                  <a:pt x="12"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71" name="Freeform 11"/>
          <p:cNvSpPr>
            <a:spLocks/>
          </p:cNvSpPr>
          <p:nvPr/>
        </p:nvSpPr>
        <p:spPr bwMode="auto">
          <a:xfrm>
            <a:off x="7739321" y="1856919"/>
            <a:ext cx="298832" cy="409468"/>
          </a:xfrm>
          <a:custGeom>
            <a:avLst/>
            <a:gdLst/>
            <a:ahLst/>
            <a:cxnLst>
              <a:cxn ang="0">
                <a:pos x="111" y="144"/>
              </a:cxn>
              <a:cxn ang="0">
                <a:pos x="102" y="152"/>
              </a:cxn>
              <a:cxn ang="0">
                <a:pos x="8" y="152"/>
              </a:cxn>
              <a:cxn ang="0">
                <a:pos x="0" y="144"/>
              </a:cxn>
              <a:cxn ang="0">
                <a:pos x="0" y="8"/>
              </a:cxn>
              <a:cxn ang="0">
                <a:pos x="8" y="0"/>
              </a:cxn>
              <a:cxn ang="0">
                <a:pos x="65" y="0"/>
              </a:cxn>
              <a:cxn ang="0">
                <a:pos x="111" y="47"/>
              </a:cxn>
              <a:cxn ang="0">
                <a:pos x="111" y="144"/>
              </a:cxn>
            </a:cxnLst>
            <a:rect l="0" t="0" r="r" b="b"/>
            <a:pathLst>
              <a:path w="111" h="152">
                <a:moveTo>
                  <a:pt x="111" y="144"/>
                </a:moveTo>
                <a:cubicBezTo>
                  <a:pt x="111" y="148"/>
                  <a:pt x="107" y="152"/>
                  <a:pt x="102" y="152"/>
                </a:cubicBezTo>
                <a:cubicBezTo>
                  <a:pt x="8" y="152"/>
                  <a:pt x="8" y="152"/>
                  <a:pt x="8" y="152"/>
                </a:cubicBezTo>
                <a:cubicBezTo>
                  <a:pt x="3" y="152"/>
                  <a:pt x="0" y="148"/>
                  <a:pt x="0" y="144"/>
                </a:cubicBezTo>
                <a:cubicBezTo>
                  <a:pt x="0" y="8"/>
                  <a:pt x="0" y="8"/>
                  <a:pt x="0" y="8"/>
                </a:cubicBezTo>
                <a:cubicBezTo>
                  <a:pt x="0" y="4"/>
                  <a:pt x="3" y="0"/>
                  <a:pt x="8" y="0"/>
                </a:cubicBezTo>
                <a:cubicBezTo>
                  <a:pt x="65" y="0"/>
                  <a:pt x="65" y="0"/>
                  <a:pt x="65" y="0"/>
                </a:cubicBezTo>
                <a:cubicBezTo>
                  <a:pt x="111" y="47"/>
                  <a:pt x="111" y="47"/>
                  <a:pt x="111" y="47"/>
                </a:cubicBezTo>
                <a:lnTo>
                  <a:pt x="111" y="144"/>
                </a:lnTo>
                <a:close/>
              </a:path>
            </a:pathLst>
          </a:custGeom>
          <a:solidFill>
            <a:srgbClr val="FFFFFF"/>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72" name="Rectangle 12"/>
          <p:cNvSpPr>
            <a:spLocks noChangeArrowheads="1"/>
          </p:cNvSpPr>
          <p:nvPr/>
        </p:nvSpPr>
        <p:spPr bwMode="auto">
          <a:xfrm>
            <a:off x="7791788" y="2016599"/>
            <a:ext cx="193898" cy="26234"/>
          </a:xfrm>
          <a:prstGeom prst="rect">
            <a:avLst/>
          </a:prstGeom>
          <a:solidFill>
            <a:schemeClr val="bg2">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73" name="Rectangle 13"/>
          <p:cNvSpPr>
            <a:spLocks noChangeArrowheads="1"/>
          </p:cNvSpPr>
          <p:nvPr/>
        </p:nvSpPr>
        <p:spPr bwMode="auto">
          <a:xfrm>
            <a:off x="7791788" y="2069825"/>
            <a:ext cx="193899" cy="23953"/>
          </a:xfrm>
          <a:prstGeom prst="rect">
            <a:avLst/>
          </a:prstGeom>
          <a:solidFill>
            <a:schemeClr val="bg2">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74" name="Rectangle 14"/>
          <p:cNvSpPr>
            <a:spLocks noChangeArrowheads="1"/>
          </p:cNvSpPr>
          <p:nvPr/>
        </p:nvSpPr>
        <p:spPr bwMode="auto">
          <a:xfrm>
            <a:off x="7791788" y="2120772"/>
            <a:ext cx="193899" cy="25093"/>
          </a:xfrm>
          <a:prstGeom prst="rect">
            <a:avLst/>
          </a:prstGeom>
          <a:solidFill>
            <a:schemeClr val="bg2">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75" name="Rectangle 15"/>
          <p:cNvSpPr>
            <a:spLocks noChangeArrowheads="1"/>
          </p:cNvSpPr>
          <p:nvPr/>
        </p:nvSpPr>
        <p:spPr bwMode="auto">
          <a:xfrm>
            <a:off x="7791788" y="2172858"/>
            <a:ext cx="193898" cy="23953"/>
          </a:xfrm>
          <a:prstGeom prst="rect">
            <a:avLst/>
          </a:prstGeom>
          <a:solidFill>
            <a:schemeClr val="bg2">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76" name="TextBox 75"/>
          <p:cNvSpPr txBox="1"/>
          <p:nvPr/>
        </p:nvSpPr>
        <p:spPr>
          <a:xfrm>
            <a:off x="7403592" y="2676823"/>
            <a:ext cx="914400" cy="369332"/>
          </a:xfrm>
          <a:prstGeom prst="rect">
            <a:avLst/>
          </a:prstGeom>
          <a:noFill/>
        </p:spPr>
        <p:txBody>
          <a:bodyPr wrap="square" rtlCol="0">
            <a:spAutoFit/>
          </a:bodyPr>
          <a:lstStyle/>
          <a:p>
            <a:pPr algn="ctr"/>
            <a:r>
              <a:rPr lang="en-US" dirty="0">
                <a:solidFill>
                  <a:schemeClr val="bg1"/>
                </a:solidFill>
                <a:latin typeface="Helvetica Light"/>
                <a:cs typeface="Helvetica Light"/>
              </a:rPr>
              <a:t>Share</a:t>
            </a:r>
          </a:p>
        </p:txBody>
      </p:sp>
      <p:sp>
        <p:nvSpPr>
          <p:cNvPr id="80" name="TextBox 79"/>
          <p:cNvSpPr txBox="1"/>
          <p:nvPr/>
        </p:nvSpPr>
        <p:spPr>
          <a:xfrm>
            <a:off x="5568696" y="2676823"/>
            <a:ext cx="1136904" cy="369332"/>
          </a:xfrm>
          <a:prstGeom prst="rect">
            <a:avLst/>
          </a:prstGeom>
          <a:noFill/>
        </p:spPr>
        <p:txBody>
          <a:bodyPr wrap="square" rtlCol="0">
            <a:spAutoFit/>
          </a:bodyPr>
          <a:lstStyle/>
          <a:p>
            <a:pPr algn="ctr"/>
            <a:r>
              <a:rPr lang="en-US" dirty="0">
                <a:solidFill>
                  <a:schemeClr val="bg1"/>
                </a:solidFill>
                <a:latin typeface="Helvetica Light"/>
                <a:cs typeface="Helvetica Light"/>
              </a:rPr>
              <a:t>Access</a:t>
            </a:r>
          </a:p>
        </p:txBody>
      </p:sp>
      <p:sp>
        <p:nvSpPr>
          <p:cNvPr id="95" name="TextBox 94"/>
          <p:cNvSpPr txBox="1"/>
          <p:nvPr/>
        </p:nvSpPr>
        <p:spPr>
          <a:xfrm>
            <a:off x="5702808" y="4412218"/>
            <a:ext cx="914400" cy="369332"/>
          </a:xfrm>
          <a:prstGeom prst="rect">
            <a:avLst/>
          </a:prstGeom>
          <a:noFill/>
        </p:spPr>
        <p:txBody>
          <a:bodyPr wrap="square" rtlCol="0">
            <a:spAutoFit/>
          </a:bodyPr>
          <a:lstStyle/>
          <a:p>
            <a:pPr algn="ctr"/>
            <a:r>
              <a:rPr lang="en-US" dirty="0">
                <a:solidFill>
                  <a:schemeClr val="bg1"/>
                </a:solidFill>
                <a:latin typeface="Helvetica Light"/>
                <a:cs typeface="Helvetica Light"/>
              </a:rPr>
              <a:t>Send</a:t>
            </a:r>
          </a:p>
        </p:txBody>
      </p:sp>
      <p:pic>
        <p:nvPicPr>
          <p:cNvPr id="111" name="Picture 18"/>
          <p:cNvPicPr>
            <a:picLocks noChangeAspect="1" noChangeArrowheads="1"/>
          </p:cNvPicPr>
          <p:nvPr/>
        </p:nvPicPr>
        <p:blipFill>
          <a:blip r:embed="rId4" cstate="print"/>
          <a:srcRect/>
          <a:stretch>
            <a:fillRect/>
          </a:stretch>
        </p:blipFill>
        <p:spPr bwMode="auto">
          <a:xfrm>
            <a:off x="5875465" y="1861844"/>
            <a:ext cx="434975" cy="434975"/>
          </a:xfrm>
          <a:prstGeom prst="rect">
            <a:avLst/>
          </a:prstGeom>
          <a:noFill/>
          <a:ln w="9525">
            <a:noFill/>
            <a:round/>
            <a:headEnd/>
            <a:tailEnd/>
          </a:ln>
          <a:effectLst/>
        </p:spPr>
      </p:pic>
      <p:grpSp>
        <p:nvGrpSpPr>
          <p:cNvPr id="4118" name="Group 22"/>
          <p:cNvGrpSpPr>
            <a:grpSpLocks noChangeAspect="1"/>
          </p:cNvGrpSpPr>
          <p:nvPr/>
        </p:nvGrpSpPr>
        <p:grpSpPr bwMode="auto">
          <a:xfrm>
            <a:off x="5904000" y="3640690"/>
            <a:ext cx="507439" cy="360870"/>
            <a:chOff x="3792" y="1281"/>
            <a:chExt cx="457" cy="325"/>
          </a:xfrm>
          <a:effectLst/>
        </p:grpSpPr>
        <p:sp>
          <p:nvSpPr>
            <p:cNvPr id="4119" name="Freeform 23"/>
            <p:cNvSpPr>
              <a:spLocks/>
            </p:cNvSpPr>
            <p:nvPr/>
          </p:nvSpPr>
          <p:spPr bwMode="auto">
            <a:xfrm>
              <a:off x="3794" y="1303"/>
              <a:ext cx="454" cy="279"/>
            </a:xfrm>
            <a:custGeom>
              <a:avLst/>
              <a:gdLst/>
              <a:ahLst/>
              <a:cxnLst>
                <a:cxn ang="0">
                  <a:pos x="96" y="92"/>
                </a:cxn>
                <a:cxn ang="0">
                  <a:pos x="90" y="90"/>
                </a:cxn>
                <a:cxn ang="0">
                  <a:pos x="0" y="0"/>
                </a:cxn>
                <a:cxn ang="0">
                  <a:pos x="0" y="3"/>
                </a:cxn>
                <a:cxn ang="0">
                  <a:pos x="0" y="14"/>
                </a:cxn>
                <a:cxn ang="0">
                  <a:pos x="45" y="59"/>
                </a:cxn>
                <a:cxn ang="0">
                  <a:pos x="0" y="104"/>
                </a:cxn>
                <a:cxn ang="0">
                  <a:pos x="0" y="116"/>
                </a:cxn>
                <a:cxn ang="0">
                  <a:pos x="0" y="118"/>
                </a:cxn>
                <a:cxn ang="0">
                  <a:pos x="52" y="66"/>
                </a:cxn>
                <a:cxn ang="0">
                  <a:pos x="83" y="97"/>
                </a:cxn>
                <a:cxn ang="0">
                  <a:pos x="96" y="102"/>
                </a:cxn>
                <a:cxn ang="0">
                  <a:pos x="109" y="97"/>
                </a:cxn>
                <a:cxn ang="0">
                  <a:pos x="140" y="66"/>
                </a:cxn>
                <a:cxn ang="0">
                  <a:pos x="192" y="118"/>
                </a:cxn>
                <a:cxn ang="0">
                  <a:pos x="192" y="116"/>
                </a:cxn>
                <a:cxn ang="0">
                  <a:pos x="192" y="104"/>
                </a:cxn>
                <a:cxn ang="0">
                  <a:pos x="147" y="59"/>
                </a:cxn>
                <a:cxn ang="0">
                  <a:pos x="192" y="14"/>
                </a:cxn>
                <a:cxn ang="0">
                  <a:pos x="192" y="3"/>
                </a:cxn>
                <a:cxn ang="0">
                  <a:pos x="192" y="0"/>
                </a:cxn>
                <a:cxn ang="0">
                  <a:pos x="102" y="90"/>
                </a:cxn>
                <a:cxn ang="0">
                  <a:pos x="96" y="92"/>
                </a:cxn>
              </a:cxnLst>
              <a:rect l="0" t="0" r="r" b="b"/>
              <a:pathLst>
                <a:path w="192" h="118">
                  <a:moveTo>
                    <a:pt x="96" y="92"/>
                  </a:moveTo>
                  <a:cubicBezTo>
                    <a:pt x="94" y="92"/>
                    <a:pt x="92" y="92"/>
                    <a:pt x="90" y="90"/>
                  </a:cubicBezTo>
                  <a:cubicBezTo>
                    <a:pt x="0" y="0"/>
                    <a:pt x="0" y="0"/>
                    <a:pt x="0" y="0"/>
                  </a:cubicBezTo>
                  <a:cubicBezTo>
                    <a:pt x="0" y="1"/>
                    <a:pt x="0" y="2"/>
                    <a:pt x="0" y="3"/>
                  </a:cubicBezTo>
                  <a:cubicBezTo>
                    <a:pt x="0" y="14"/>
                    <a:pt x="0" y="14"/>
                    <a:pt x="0" y="14"/>
                  </a:cubicBezTo>
                  <a:cubicBezTo>
                    <a:pt x="45" y="59"/>
                    <a:pt x="45" y="59"/>
                    <a:pt x="45" y="59"/>
                  </a:cubicBezTo>
                  <a:cubicBezTo>
                    <a:pt x="0" y="104"/>
                    <a:pt x="0" y="104"/>
                    <a:pt x="0" y="104"/>
                  </a:cubicBezTo>
                  <a:cubicBezTo>
                    <a:pt x="0" y="116"/>
                    <a:pt x="0" y="116"/>
                    <a:pt x="0" y="116"/>
                  </a:cubicBezTo>
                  <a:cubicBezTo>
                    <a:pt x="0" y="116"/>
                    <a:pt x="0" y="117"/>
                    <a:pt x="0" y="118"/>
                  </a:cubicBezTo>
                  <a:cubicBezTo>
                    <a:pt x="52" y="66"/>
                    <a:pt x="52" y="66"/>
                    <a:pt x="52" y="66"/>
                  </a:cubicBezTo>
                  <a:cubicBezTo>
                    <a:pt x="83" y="97"/>
                    <a:pt x="83" y="97"/>
                    <a:pt x="83" y="97"/>
                  </a:cubicBezTo>
                  <a:cubicBezTo>
                    <a:pt x="86" y="100"/>
                    <a:pt x="91" y="102"/>
                    <a:pt x="96" y="102"/>
                  </a:cubicBezTo>
                  <a:cubicBezTo>
                    <a:pt x="101" y="102"/>
                    <a:pt x="106" y="100"/>
                    <a:pt x="109" y="97"/>
                  </a:cubicBezTo>
                  <a:cubicBezTo>
                    <a:pt x="140" y="66"/>
                    <a:pt x="140" y="66"/>
                    <a:pt x="140" y="66"/>
                  </a:cubicBezTo>
                  <a:cubicBezTo>
                    <a:pt x="192" y="118"/>
                    <a:pt x="192" y="118"/>
                    <a:pt x="192" y="118"/>
                  </a:cubicBezTo>
                  <a:cubicBezTo>
                    <a:pt x="192" y="117"/>
                    <a:pt x="192" y="116"/>
                    <a:pt x="192" y="116"/>
                  </a:cubicBezTo>
                  <a:cubicBezTo>
                    <a:pt x="192" y="104"/>
                    <a:pt x="192" y="104"/>
                    <a:pt x="192" y="104"/>
                  </a:cubicBezTo>
                  <a:cubicBezTo>
                    <a:pt x="147" y="59"/>
                    <a:pt x="147" y="59"/>
                    <a:pt x="147" y="59"/>
                  </a:cubicBezTo>
                  <a:cubicBezTo>
                    <a:pt x="192" y="14"/>
                    <a:pt x="192" y="14"/>
                    <a:pt x="192" y="14"/>
                  </a:cubicBezTo>
                  <a:cubicBezTo>
                    <a:pt x="192" y="3"/>
                    <a:pt x="192" y="3"/>
                    <a:pt x="192" y="3"/>
                  </a:cubicBezTo>
                  <a:cubicBezTo>
                    <a:pt x="192" y="2"/>
                    <a:pt x="192" y="1"/>
                    <a:pt x="192" y="0"/>
                  </a:cubicBezTo>
                  <a:cubicBezTo>
                    <a:pt x="102" y="90"/>
                    <a:pt x="102" y="90"/>
                    <a:pt x="102" y="90"/>
                  </a:cubicBezTo>
                  <a:cubicBezTo>
                    <a:pt x="100" y="92"/>
                    <a:pt x="98" y="92"/>
                    <a:pt x="96" y="92"/>
                  </a:cubicBezTo>
                  <a:close/>
                </a:path>
              </a:pathLst>
            </a:custGeom>
            <a:solidFill>
              <a:schemeClr val="bg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4120" name="Freeform 24"/>
            <p:cNvSpPr>
              <a:spLocks/>
            </p:cNvSpPr>
            <p:nvPr/>
          </p:nvSpPr>
          <p:spPr bwMode="auto">
            <a:xfrm>
              <a:off x="3794" y="1460"/>
              <a:ext cx="454" cy="146"/>
            </a:xfrm>
            <a:custGeom>
              <a:avLst/>
              <a:gdLst/>
              <a:ahLst/>
              <a:cxnLst>
                <a:cxn ang="0">
                  <a:pos x="192" y="52"/>
                </a:cxn>
                <a:cxn ang="0">
                  <a:pos x="140" y="0"/>
                </a:cxn>
                <a:cxn ang="0">
                  <a:pos x="109" y="31"/>
                </a:cxn>
                <a:cxn ang="0">
                  <a:pos x="96" y="36"/>
                </a:cxn>
                <a:cxn ang="0">
                  <a:pos x="83" y="31"/>
                </a:cxn>
                <a:cxn ang="0">
                  <a:pos x="52" y="0"/>
                </a:cxn>
                <a:cxn ang="0">
                  <a:pos x="0" y="52"/>
                </a:cxn>
                <a:cxn ang="0">
                  <a:pos x="0" y="52"/>
                </a:cxn>
                <a:cxn ang="0">
                  <a:pos x="0" y="53"/>
                </a:cxn>
                <a:cxn ang="0">
                  <a:pos x="8" y="61"/>
                </a:cxn>
                <a:cxn ang="0">
                  <a:pos x="9" y="61"/>
                </a:cxn>
                <a:cxn ang="0">
                  <a:pos x="12" y="62"/>
                </a:cxn>
                <a:cxn ang="0">
                  <a:pos x="180" y="62"/>
                </a:cxn>
                <a:cxn ang="0">
                  <a:pos x="183" y="61"/>
                </a:cxn>
                <a:cxn ang="0">
                  <a:pos x="184" y="61"/>
                </a:cxn>
                <a:cxn ang="0">
                  <a:pos x="192" y="53"/>
                </a:cxn>
                <a:cxn ang="0">
                  <a:pos x="192" y="52"/>
                </a:cxn>
              </a:cxnLst>
              <a:rect l="0" t="0" r="r" b="b"/>
              <a:pathLst>
                <a:path w="192" h="62">
                  <a:moveTo>
                    <a:pt x="192" y="52"/>
                  </a:moveTo>
                  <a:cubicBezTo>
                    <a:pt x="140" y="0"/>
                    <a:pt x="140" y="0"/>
                    <a:pt x="140" y="0"/>
                  </a:cubicBezTo>
                  <a:cubicBezTo>
                    <a:pt x="109" y="31"/>
                    <a:pt x="109" y="31"/>
                    <a:pt x="109" y="31"/>
                  </a:cubicBezTo>
                  <a:cubicBezTo>
                    <a:pt x="106" y="34"/>
                    <a:pt x="101" y="36"/>
                    <a:pt x="96" y="36"/>
                  </a:cubicBezTo>
                  <a:cubicBezTo>
                    <a:pt x="91" y="36"/>
                    <a:pt x="86" y="34"/>
                    <a:pt x="83" y="31"/>
                  </a:cubicBezTo>
                  <a:cubicBezTo>
                    <a:pt x="52" y="0"/>
                    <a:pt x="52" y="0"/>
                    <a:pt x="52" y="0"/>
                  </a:cubicBezTo>
                  <a:cubicBezTo>
                    <a:pt x="0" y="52"/>
                    <a:pt x="0" y="52"/>
                    <a:pt x="0" y="52"/>
                  </a:cubicBezTo>
                  <a:cubicBezTo>
                    <a:pt x="0" y="52"/>
                    <a:pt x="0" y="52"/>
                    <a:pt x="0" y="52"/>
                  </a:cubicBezTo>
                  <a:cubicBezTo>
                    <a:pt x="0" y="53"/>
                    <a:pt x="0" y="53"/>
                    <a:pt x="0" y="53"/>
                  </a:cubicBezTo>
                  <a:cubicBezTo>
                    <a:pt x="0" y="57"/>
                    <a:pt x="4" y="61"/>
                    <a:pt x="8" y="61"/>
                  </a:cubicBezTo>
                  <a:cubicBezTo>
                    <a:pt x="9" y="61"/>
                    <a:pt x="9" y="61"/>
                    <a:pt x="9" y="61"/>
                  </a:cubicBezTo>
                  <a:cubicBezTo>
                    <a:pt x="10" y="61"/>
                    <a:pt x="11" y="62"/>
                    <a:pt x="12" y="62"/>
                  </a:cubicBezTo>
                  <a:cubicBezTo>
                    <a:pt x="180" y="62"/>
                    <a:pt x="180" y="62"/>
                    <a:pt x="180" y="62"/>
                  </a:cubicBezTo>
                  <a:cubicBezTo>
                    <a:pt x="181" y="62"/>
                    <a:pt x="182" y="61"/>
                    <a:pt x="183" y="61"/>
                  </a:cubicBezTo>
                  <a:cubicBezTo>
                    <a:pt x="184" y="61"/>
                    <a:pt x="184" y="61"/>
                    <a:pt x="184" y="61"/>
                  </a:cubicBezTo>
                  <a:cubicBezTo>
                    <a:pt x="188" y="61"/>
                    <a:pt x="192" y="57"/>
                    <a:pt x="192" y="53"/>
                  </a:cubicBezTo>
                  <a:cubicBezTo>
                    <a:pt x="192" y="52"/>
                    <a:pt x="192" y="52"/>
                    <a:pt x="192" y="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4121" name="Freeform 25"/>
            <p:cNvSpPr>
              <a:spLocks/>
            </p:cNvSpPr>
            <p:nvPr/>
          </p:nvSpPr>
          <p:spPr bwMode="auto">
            <a:xfrm>
              <a:off x="3792" y="1337"/>
              <a:ext cx="107" cy="213"/>
            </a:xfrm>
            <a:custGeom>
              <a:avLst/>
              <a:gdLst/>
              <a:ahLst/>
              <a:cxnLst>
                <a:cxn ang="0">
                  <a:pos x="0" y="0"/>
                </a:cxn>
                <a:cxn ang="0">
                  <a:pos x="0" y="213"/>
                </a:cxn>
                <a:cxn ang="0">
                  <a:pos x="107" y="106"/>
                </a:cxn>
                <a:cxn ang="0">
                  <a:pos x="0" y="0"/>
                </a:cxn>
              </a:cxnLst>
              <a:rect l="0" t="0" r="r" b="b"/>
              <a:pathLst>
                <a:path w="107" h="213">
                  <a:moveTo>
                    <a:pt x="0" y="0"/>
                  </a:moveTo>
                  <a:lnTo>
                    <a:pt x="0" y="213"/>
                  </a:lnTo>
                  <a:lnTo>
                    <a:pt x="107" y="106"/>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4122" name="Freeform 26"/>
            <p:cNvSpPr>
              <a:spLocks/>
            </p:cNvSpPr>
            <p:nvPr/>
          </p:nvSpPr>
          <p:spPr bwMode="auto">
            <a:xfrm>
              <a:off x="3794" y="1281"/>
              <a:ext cx="454" cy="238"/>
            </a:xfrm>
            <a:custGeom>
              <a:avLst/>
              <a:gdLst/>
              <a:ahLst/>
              <a:cxnLst>
                <a:cxn ang="0">
                  <a:pos x="184" y="0"/>
                </a:cxn>
                <a:cxn ang="0">
                  <a:pos x="180" y="0"/>
                </a:cxn>
                <a:cxn ang="0">
                  <a:pos x="12" y="0"/>
                </a:cxn>
                <a:cxn ang="0">
                  <a:pos x="8" y="0"/>
                </a:cxn>
                <a:cxn ang="0">
                  <a:pos x="0" y="8"/>
                </a:cxn>
                <a:cxn ang="0">
                  <a:pos x="0" y="9"/>
                </a:cxn>
                <a:cxn ang="0">
                  <a:pos x="0" y="9"/>
                </a:cxn>
                <a:cxn ang="0">
                  <a:pos x="90" y="99"/>
                </a:cxn>
                <a:cxn ang="0">
                  <a:pos x="96" y="101"/>
                </a:cxn>
                <a:cxn ang="0">
                  <a:pos x="102" y="99"/>
                </a:cxn>
                <a:cxn ang="0">
                  <a:pos x="192" y="9"/>
                </a:cxn>
                <a:cxn ang="0">
                  <a:pos x="192" y="9"/>
                </a:cxn>
                <a:cxn ang="0">
                  <a:pos x="192" y="8"/>
                </a:cxn>
                <a:cxn ang="0">
                  <a:pos x="184" y="0"/>
                </a:cxn>
              </a:cxnLst>
              <a:rect l="0" t="0" r="r" b="b"/>
              <a:pathLst>
                <a:path w="192" h="101">
                  <a:moveTo>
                    <a:pt x="184" y="0"/>
                  </a:moveTo>
                  <a:cubicBezTo>
                    <a:pt x="180" y="0"/>
                    <a:pt x="180" y="0"/>
                    <a:pt x="180" y="0"/>
                  </a:cubicBezTo>
                  <a:cubicBezTo>
                    <a:pt x="12" y="0"/>
                    <a:pt x="12" y="0"/>
                    <a:pt x="12" y="0"/>
                  </a:cubicBezTo>
                  <a:cubicBezTo>
                    <a:pt x="8" y="0"/>
                    <a:pt x="8" y="0"/>
                    <a:pt x="8" y="0"/>
                  </a:cubicBezTo>
                  <a:cubicBezTo>
                    <a:pt x="4" y="0"/>
                    <a:pt x="0" y="4"/>
                    <a:pt x="0" y="8"/>
                  </a:cubicBezTo>
                  <a:cubicBezTo>
                    <a:pt x="0" y="9"/>
                    <a:pt x="0" y="9"/>
                    <a:pt x="0" y="9"/>
                  </a:cubicBezTo>
                  <a:cubicBezTo>
                    <a:pt x="0" y="9"/>
                    <a:pt x="0" y="9"/>
                    <a:pt x="0" y="9"/>
                  </a:cubicBezTo>
                  <a:cubicBezTo>
                    <a:pt x="90" y="99"/>
                    <a:pt x="90" y="99"/>
                    <a:pt x="90" y="99"/>
                  </a:cubicBezTo>
                  <a:cubicBezTo>
                    <a:pt x="92" y="101"/>
                    <a:pt x="94" y="101"/>
                    <a:pt x="96" y="101"/>
                  </a:cubicBezTo>
                  <a:cubicBezTo>
                    <a:pt x="98" y="101"/>
                    <a:pt x="100" y="101"/>
                    <a:pt x="102" y="99"/>
                  </a:cubicBezTo>
                  <a:cubicBezTo>
                    <a:pt x="192" y="9"/>
                    <a:pt x="192" y="9"/>
                    <a:pt x="192" y="9"/>
                  </a:cubicBezTo>
                  <a:cubicBezTo>
                    <a:pt x="192" y="9"/>
                    <a:pt x="192" y="9"/>
                    <a:pt x="192" y="9"/>
                  </a:cubicBezTo>
                  <a:cubicBezTo>
                    <a:pt x="192" y="8"/>
                    <a:pt x="192" y="8"/>
                    <a:pt x="192" y="8"/>
                  </a:cubicBezTo>
                  <a:cubicBezTo>
                    <a:pt x="192" y="4"/>
                    <a:pt x="188" y="0"/>
                    <a:pt x="18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sp>
          <p:nvSpPr>
            <p:cNvPr id="4123" name="Freeform 27"/>
            <p:cNvSpPr>
              <a:spLocks/>
            </p:cNvSpPr>
            <p:nvPr/>
          </p:nvSpPr>
          <p:spPr bwMode="auto">
            <a:xfrm>
              <a:off x="4143" y="1336"/>
              <a:ext cx="106" cy="213"/>
            </a:xfrm>
            <a:custGeom>
              <a:avLst/>
              <a:gdLst/>
              <a:ahLst/>
              <a:cxnLst>
                <a:cxn ang="0">
                  <a:pos x="106" y="213"/>
                </a:cxn>
                <a:cxn ang="0">
                  <a:pos x="106" y="0"/>
                </a:cxn>
                <a:cxn ang="0">
                  <a:pos x="0" y="106"/>
                </a:cxn>
                <a:cxn ang="0">
                  <a:pos x="106" y="213"/>
                </a:cxn>
              </a:cxnLst>
              <a:rect l="0" t="0" r="r" b="b"/>
              <a:pathLst>
                <a:path w="106" h="213">
                  <a:moveTo>
                    <a:pt x="106" y="213"/>
                  </a:moveTo>
                  <a:lnTo>
                    <a:pt x="106" y="0"/>
                  </a:lnTo>
                  <a:lnTo>
                    <a:pt x="0" y="106"/>
                  </a:lnTo>
                  <a:lnTo>
                    <a:pt x="106" y="2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latin typeface="Verdana"/>
                <a:cs typeface="Verdana"/>
              </a:endParaRPr>
            </a:p>
          </p:txBody>
        </p:sp>
      </p:grpSp>
      <p:sp>
        <p:nvSpPr>
          <p:cNvPr id="34" name="TextBox 33"/>
          <p:cNvSpPr txBox="1"/>
          <p:nvPr/>
        </p:nvSpPr>
        <p:spPr>
          <a:xfrm>
            <a:off x="7315200" y="4412218"/>
            <a:ext cx="1078992" cy="369332"/>
          </a:xfrm>
          <a:prstGeom prst="rect">
            <a:avLst/>
          </a:prstGeom>
          <a:noFill/>
        </p:spPr>
        <p:txBody>
          <a:bodyPr wrap="square" rtlCol="0">
            <a:spAutoFit/>
          </a:bodyPr>
          <a:lstStyle/>
          <a:p>
            <a:pPr algn="ctr"/>
            <a:r>
              <a:rPr lang="en-US" dirty="0">
                <a:solidFill>
                  <a:schemeClr val="bg1"/>
                </a:solidFill>
                <a:latin typeface="Helvetica Light"/>
                <a:cs typeface="Helvetica Light"/>
              </a:rPr>
              <a:t>Protect</a:t>
            </a:r>
          </a:p>
        </p:txBody>
      </p:sp>
      <p:sp>
        <p:nvSpPr>
          <p:cNvPr id="28" name="Freeform 5"/>
          <p:cNvSpPr>
            <a:spLocks/>
          </p:cNvSpPr>
          <p:nvPr/>
        </p:nvSpPr>
        <p:spPr bwMode="auto">
          <a:xfrm>
            <a:off x="7549896" y="3566046"/>
            <a:ext cx="609600" cy="462001"/>
          </a:xfrm>
          <a:custGeom>
            <a:avLst/>
            <a:gdLst>
              <a:gd name="T0" fmla="*/ 216 w 393"/>
              <a:gd name="T1" fmla="*/ 0 h 298"/>
              <a:gd name="T2" fmla="*/ 309 w 393"/>
              <a:gd name="T3" fmla="*/ 56 h 298"/>
              <a:gd name="T4" fmla="*/ 334 w 393"/>
              <a:gd name="T5" fmla="*/ 60 h 298"/>
              <a:gd name="T6" fmla="*/ 393 w 393"/>
              <a:gd name="T7" fmla="*/ 138 h 298"/>
              <a:gd name="T8" fmla="*/ 341 w 393"/>
              <a:gd name="T9" fmla="*/ 215 h 298"/>
              <a:gd name="T10" fmla="*/ 289 w 393"/>
              <a:gd name="T11" fmla="*/ 269 h 298"/>
              <a:gd name="T12" fmla="*/ 182 w 393"/>
              <a:gd name="T13" fmla="*/ 295 h 298"/>
              <a:gd name="T14" fmla="*/ 89 w 393"/>
              <a:gd name="T15" fmla="*/ 250 h 298"/>
              <a:gd name="T16" fmla="*/ 72 w 393"/>
              <a:gd name="T17" fmla="*/ 220 h 298"/>
              <a:gd name="T18" fmla="*/ 52 w 393"/>
              <a:gd name="T19" fmla="*/ 219 h 298"/>
              <a:gd name="T20" fmla="*/ 0 w 393"/>
              <a:gd name="T21" fmla="*/ 155 h 298"/>
              <a:gd name="T22" fmla="*/ 54 w 393"/>
              <a:gd name="T23" fmla="*/ 90 h 298"/>
              <a:gd name="T24" fmla="*/ 114 w 393"/>
              <a:gd name="T25" fmla="*/ 32 h 298"/>
              <a:gd name="T26" fmla="*/ 136 w 393"/>
              <a:gd name="T27" fmla="*/ 36 h 298"/>
              <a:gd name="T28" fmla="*/ 216 w 393"/>
              <a:gd name="T2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3" h="298">
                <a:moveTo>
                  <a:pt x="216" y="0"/>
                </a:moveTo>
                <a:cubicBezTo>
                  <a:pt x="256" y="0"/>
                  <a:pt x="291" y="23"/>
                  <a:pt x="309" y="56"/>
                </a:cubicBezTo>
                <a:cubicBezTo>
                  <a:pt x="317" y="56"/>
                  <a:pt x="326" y="57"/>
                  <a:pt x="334" y="60"/>
                </a:cubicBezTo>
                <a:cubicBezTo>
                  <a:pt x="368" y="69"/>
                  <a:pt x="393" y="101"/>
                  <a:pt x="393" y="138"/>
                </a:cubicBezTo>
                <a:cubicBezTo>
                  <a:pt x="393" y="173"/>
                  <a:pt x="371" y="203"/>
                  <a:pt x="341" y="215"/>
                </a:cubicBezTo>
                <a:cubicBezTo>
                  <a:pt x="329" y="237"/>
                  <a:pt x="310" y="255"/>
                  <a:pt x="289" y="269"/>
                </a:cubicBezTo>
                <a:cubicBezTo>
                  <a:pt x="258" y="288"/>
                  <a:pt x="220" y="298"/>
                  <a:pt x="182" y="295"/>
                </a:cubicBezTo>
                <a:cubicBezTo>
                  <a:pt x="147" y="292"/>
                  <a:pt x="111" y="278"/>
                  <a:pt x="89" y="250"/>
                </a:cubicBezTo>
                <a:cubicBezTo>
                  <a:pt x="82" y="241"/>
                  <a:pt x="77" y="230"/>
                  <a:pt x="72" y="220"/>
                </a:cubicBezTo>
                <a:cubicBezTo>
                  <a:pt x="65" y="220"/>
                  <a:pt x="59" y="220"/>
                  <a:pt x="52" y="219"/>
                </a:cubicBezTo>
                <a:cubicBezTo>
                  <a:pt x="22" y="213"/>
                  <a:pt x="0" y="186"/>
                  <a:pt x="0" y="155"/>
                </a:cubicBezTo>
                <a:cubicBezTo>
                  <a:pt x="0" y="122"/>
                  <a:pt x="23" y="96"/>
                  <a:pt x="54" y="90"/>
                </a:cubicBezTo>
                <a:cubicBezTo>
                  <a:pt x="55" y="58"/>
                  <a:pt x="81" y="32"/>
                  <a:pt x="114" y="32"/>
                </a:cubicBezTo>
                <a:cubicBezTo>
                  <a:pt x="122" y="32"/>
                  <a:pt x="129" y="33"/>
                  <a:pt x="136" y="36"/>
                </a:cubicBezTo>
                <a:cubicBezTo>
                  <a:pt x="155" y="14"/>
                  <a:pt x="184" y="0"/>
                  <a:pt x="216" y="0"/>
                </a:cubicBezTo>
                <a:close/>
              </a:path>
            </a:pathLst>
          </a:custGeom>
          <a:solidFill>
            <a:srgbClr val="FFFFFF"/>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Verdana"/>
              <a:cs typeface="Verdana"/>
            </a:endParaRPr>
          </a:p>
        </p:txBody>
      </p:sp>
      <p:sp>
        <p:nvSpPr>
          <p:cNvPr id="29" name="Freeform 45"/>
          <p:cNvSpPr>
            <a:spLocks noEditPoints="1"/>
          </p:cNvSpPr>
          <p:nvPr/>
        </p:nvSpPr>
        <p:spPr bwMode="auto">
          <a:xfrm>
            <a:off x="7723800" y="3658446"/>
            <a:ext cx="277200" cy="277201"/>
          </a:xfrm>
          <a:custGeom>
            <a:avLst/>
            <a:gdLst>
              <a:gd name="T0" fmla="*/ 145 w 291"/>
              <a:gd name="T1" fmla="*/ 31 h 291"/>
              <a:gd name="T2" fmla="*/ 259 w 291"/>
              <a:gd name="T3" fmla="*/ 146 h 291"/>
              <a:gd name="T4" fmla="*/ 145 w 291"/>
              <a:gd name="T5" fmla="*/ 260 h 291"/>
              <a:gd name="T6" fmla="*/ 63 w 291"/>
              <a:gd name="T7" fmla="*/ 225 h 291"/>
              <a:gd name="T8" fmla="*/ 86 w 291"/>
              <a:gd name="T9" fmla="*/ 211 h 291"/>
              <a:gd name="T10" fmla="*/ 51 w 291"/>
              <a:gd name="T11" fmla="*/ 193 h 291"/>
              <a:gd name="T12" fmla="*/ 15 w 291"/>
              <a:gd name="T13" fmla="*/ 176 h 291"/>
              <a:gd name="T14" fmla="*/ 13 w 291"/>
              <a:gd name="T15" fmla="*/ 215 h 291"/>
              <a:gd name="T16" fmla="*/ 11 w 291"/>
              <a:gd name="T17" fmla="*/ 254 h 291"/>
              <a:gd name="T18" fmla="*/ 35 w 291"/>
              <a:gd name="T19" fmla="*/ 241 h 291"/>
              <a:gd name="T20" fmla="*/ 145 w 291"/>
              <a:gd name="T21" fmla="*/ 291 h 291"/>
              <a:gd name="T22" fmla="*/ 291 w 291"/>
              <a:gd name="T23" fmla="*/ 146 h 291"/>
              <a:gd name="T24" fmla="*/ 145 w 291"/>
              <a:gd name="T25" fmla="*/ 0 h 291"/>
              <a:gd name="T26" fmla="*/ 0 w 291"/>
              <a:gd name="T27" fmla="*/ 146 h 291"/>
              <a:gd name="T28" fmla="*/ 1 w 291"/>
              <a:gd name="T29" fmla="*/ 169 h 291"/>
              <a:gd name="T30" fmla="*/ 31 w 291"/>
              <a:gd name="T31" fmla="*/ 155 h 291"/>
              <a:gd name="T32" fmla="*/ 31 w 291"/>
              <a:gd name="T33" fmla="*/ 146 h 291"/>
              <a:gd name="T34" fmla="*/ 145 w 291"/>
              <a:gd name="T35" fmla="*/ 31 h 291"/>
              <a:gd name="T36" fmla="*/ 145 w 291"/>
              <a:gd name="T37" fmla="*/ 120 h 291"/>
              <a:gd name="T38" fmla="*/ 121 w 291"/>
              <a:gd name="T39" fmla="*/ 144 h 291"/>
              <a:gd name="T40" fmla="*/ 145 w 291"/>
              <a:gd name="T41" fmla="*/ 168 h 291"/>
              <a:gd name="T42" fmla="*/ 169 w 291"/>
              <a:gd name="T43" fmla="*/ 144 h 291"/>
              <a:gd name="T44" fmla="*/ 145 w 291"/>
              <a:gd name="T45" fmla="*/ 120 h 291"/>
              <a:gd name="T46" fmla="*/ 77 w 291"/>
              <a:gd name="T47" fmla="*/ 64 h 291"/>
              <a:gd name="T48" fmla="*/ 69 w 291"/>
              <a:gd name="T49" fmla="*/ 71 h 291"/>
              <a:gd name="T50" fmla="*/ 69 w 291"/>
              <a:gd name="T51" fmla="*/ 75 h 291"/>
              <a:gd name="T52" fmla="*/ 118 w 291"/>
              <a:gd name="T53" fmla="*/ 126 h 291"/>
              <a:gd name="T54" fmla="*/ 129 w 291"/>
              <a:gd name="T55" fmla="*/ 115 h 291"/>
              <a:gd name="T56" fmla="*/ 80 w 291"/>
              <a:gd name="T57" fmla="*/ 64 h 291"/>
              <a:gd name="T58" fmla="*/ 77 w 291"/>
              <a:gd name="T59" fmla="*/ 64 h 291"/>
              <a:gd name="T60" fmla="*/ 227 w 291"/>
              <a:gd name="T61" fmla="*/ 93 h 291"/>
              <a:gd name="T62" fmla="*/ 235 w 291"/>
              <a:gd name="T63" fmla="*/ 109 h 291"/>
              <a:gd name="T64" fmla="*/ 233 w 291"/>
              <a:gd name="T65" fmla="*/ 116 h 291"/>
              <a:gd name="T66" fmla="*/ 178 w 291"/>
              <a:gd name="T67" fmla="*/ 143 h 291"/>
              <a:gd name="T68" fmla="*/ 165 w 291"/>
              <a:gd name="T69" fmla="*/ 118 h 291"/>
              <a:gd name="T70" fmla="*/ 220 w 291"/>
              <a:gd name="T71" fmla="*/ 91 h 291"/>
              <a:gd name="T72" fmla="*/ 227 w 291"/>
              <a:gd name="T73" fmla="*/ 9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91">
                <a:moveTo>
                  <a:pt x="145" y="31"/>
                </a:moveTo>
                <a:cubicBezTo>
                  <a:pt x="208" y="31"/>
                  <a:pt x="259" y="83"/>
                  <a:pt x="259" y="146"/>
                </a:cubicBezTo>
                <a:cubicBezTo>
                  <a:pt x="259" y="209"/>
                  <a:pt x="208" y="260"/>
                  <a:pt x="145" y="260"/>
                </a:cubicBezTo>
                <a:cubicBezTo>
                  <a:pt x="113" y="260"/>
                  <a:pt x="83" y="246"/>
                  <a:pt x="63" y="225"/>
                </a:cubicBezTo>
                <a:cubicBezTo>
                  <a:pt x="86" y="211"/>
                  <a:pt x="86" y="211"/>
                  <a:pt x="86" y="211"/>
                </a:cubicBezTo>
                <a:cubicBezTo>
                  <a:pt x="51" y="193"/>
                  <a:pt x="51" y="193"/>
                  <a:pt x="51" y="193"/>
                </a:cubicBezTo>
                <a:cubicBezTo>
                  <a:pt x="15" y="176"/>
                  <a:pt x="15" y="176"/>
                  <a:pt x="15" y="176"/>
                </a:cubicBezTo>
                <a:cubicBezTo>
                  <a:pt x="13" y="215"/>
                  <a:pt x="13" y="215"/>
                  <a:pt x="13" y="215"/>
                </a:cubicBezTo>
                <a:cubicBezTo>
                  <a:pt x="11" y="254"/>
                  <a:pt x="11" y="254"/>
                  <a:pt x="11" y="254"/>
                </a:cubicBezTo>
                <a:cubicBezTo>
                  <a:pt x="35" y="241"/>
                  <a:pt x="35" y="241"/>
                  <a:pt x="35" y="241"/>
                </a:cubicBezTo>
                <a:cubicBezTo>
                  <a:pt x="62" y="272"/>
                  <a:pt x="101" y="291"/>
                  <a:pt x="145" y="291"/>
                </a:cubicBezTo>
                <a:cubicBezTo>
                  <a:pt x="226" y="291"/>
                  <a:pt x="291" y="226"/>
                  <a:pt x="291" y="146"/>
                </a:cubicBezTo>
                <a:cubicBezTo>
                  <a:pt x="291" y="65"/>
                  <a:pt x="226" y="0"/>
                  <a:pt x="145" y="0"/>
                </a:cubicBezTo>
                <a:cubicBezTo>
                  <a:pt x="65" y="0"/>
                  <a:pt x="0" y="65"/>
                  <a:pt x="0" y="146"/>
                </a:cubicBezTo>
                <a:cubicBezTo>
                  <a:pt x="0" y="153"/>
                  <a:pt x="0" y="161"/>
                  <a:pt x="1" y="169"/>
                </a:cubicBezTo>
                <a:cubicBezTo>
                  <a:pt x="31" y="155"/>
                  <a:pt x="31" y="155"/>
                  <a:pt x="31" y="155"/>
                </a:cubicBezTo>
                <a:cubicBezTo>
                  <a:pt x="31" y="152"/>
                  <a:pt x="31" y="149"/>
                  <a:pt x="31" y="146"/>
                </a:cubicBezTo>
                <a:cubicBezTo>
                  <a:pt x="31" y="83"/>
                  <a:pt x="82" y="31"/>
                  <a:pt x="145" y="31"/>
                </a:cubicBezTo>
                <a:close/>
                <a:moveTo>
                  <a:pt x="145" y="120"/>
                </a:moveTo>
                <a:cubicBezTo>
                  <a:pt x="132" y="120"/>
                  <a:pt x="121" y="131"/>
                  <a:pt x="121" y="144"/>
                </a:cubicBezTo>
                <a:cubicBezTo>
                  <a:pt x="121" y="157"/>
                  <a:pt x="132" y="168"/>
                  <a:pt x="145" y="168"/>
                </a:cubicBezTo>
                <a:cubicBezTo>
                  <a:pt x="158" y="168"/>
                  <a:pt x="169" y="157"/>
                  <a:pt x="169" y="144"/>
                </a:cubicBezTo>
                <a:cubicBezTo>
                  <a:pt x="169" y="131"/>
                  <a:pt x="158" y="120"/>
                  <a:pt x="145" y="120"/>
                </a:cubicBezTo>
                <a:close/>
                <a:moveTo>
                  <a:pt x="77" y="64"/>
                </a:moveTo>
                <a:cubicBezTo>
                  <a:pt x="69" y="71"/>
                  <a:pt x="69" y="71"/>
                  <a:pt x="69" y="71"/>
                </a:cubicBezTo>
                <a:cubicBezTo>
                  <a:pt x="68" y="72"/>
                  <a:pt x="68" y="74"/>
                  <a:pt x="69" y="75"/>
                </a:cubicBezTo>
                <a:cubicBezTo>
                  <a:pt x="118" y="126"/>
                  <a:pt x="118" y="126"/>
                  <a:pt x="118" y="126"/>
                </a:cubicBezTo>
                <a:cubicBezTo>
                  <a:pt x="121" y="122"/>
                  <a:pt x="124" y="118"/>
                  <a:pt x="129" y="115"/>
                </a:cubicBezTo>
                <a:cubicBezTo>
                  <a:pt x="80" y="64"/>
                  <a:pt x="80" y="64"/>
                  <a:pt x="80" y="64"/>
                </a:cubicBezTo>
                <a:cubicBezTo>
                  <a:pt x="79" y="63"/>
                  <a:pt x="78" y="63"/>
                  <a:pt x="77" y="64"/>
                </a:cubicBezTo>
                <a:close/>
                <a:moveTo>
                  <a:pt x="227" y="93"/>
                </a:moveTo>
                <a:cubicBezTo>
                  <a:pt x="235" y="109"/>
                  <a:pt x="235" y="109"/>
                  <a:pt x="235" y="109"/>
                </a:cubicBezTo>
                <a:cubicBezTo>
                  <a:pt x="236" y="112"/>
                  <a:pt x="235" y="115"/>
                  <a:pt x="233" y="116"/>
                </a:cubicBezTo>
                <a:cubicBezTo>
                  <a:pt x="178" y="143"/>
                  <a:pt x="178" y="143"/>
                  <a:pt x="178" y="143"/>
                </a:cubicBezTo>
                <a:cubicBezTo>
                  <a:pt x="178" y="133"/>
                  <a:pt x="173" y="124"/>
                  <a:pt x="165" y="118"/>
                </a:cubicBezTo>
                <a:cubicBezTo>
                  <a:pt x="220" y="91"/>
                  <a:pt x="220" y="91"/>
                  <a:pt x="220" y="91"/>
                </a:cubicBezTo>
                <a:cubicBezTo>
                  <a:pt x="223" y="90"/>
                  <a:pt x="226" y="91"/>
                  <a:pt x="227" y="93"/>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Verdana"/>
              <a:cs typeface="Verdana"/>
            </a:endParaRPr>
          </a:p>
        </p:txBody>
      </p:sp>
    </p:spTree>
    <p:extLst>
      <p:ext uri="{BB962C8B-B14F-4D97-AF65-F5344CB8AC3E}">
        <p14:creationId xmlns:p14="http://schemas.microsoft.com/office/powerpoint/2010/main" val="1125483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0" y="2560320"/>
            <a:ext cx="65" cy="246221"/>
          </a:xfrm>
          <a:prstGeom prst="rect">
            <a:avLst/>
          </a:prstGeom>
          <a:noFill/>
        </p:spPr>
        <p:txBody>
          <a:bodyPr wrap="none" lIns="0" tIns="0" rIns="0" bIns="0" rtlCol="0">
            <a:spAutoFit/>
          </a:bodyPr>
          <a:lstStyle/>
          <a:p>
            <a:pPr marL="0"/>
            <a:endParaRPr lang="en-US" sz="1600" dirty="0" smtClean="0">
              <a:solidFill>
                <a:schemeClr val="bg2"/>
              </a:solidFill>
            </a:endParaRPr>
          </a:p>
        </p:txBody>
      </p:sp>
    </p:spTree>
    <p:extLst>
      <p:ext uri="{BB962C8B-B14F-4D97-AF65-F5344CB8AC3E}">
        <p14:creationId xmlns:p14="http://schemas.microsoft.com/office/powerpoint/2010/main" val="37634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_000018335735_XXXLargeEdit.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 name="Picture 1" descr="syncplicity_LOGO_COLO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6652" y="4171950"/>
            <a:ext cx="3137748" cy="667522"/>
          </a:xfrm>
          <a:prstGeom prst="rect">
            <a:avLst/>
          </a:prstGeom>
        </p:spPr>
      </p:pic>
    </p:spTree>
    <p:extLst>
      <p:ext uri="{BB962C8B-B14F-4D97-AF65-F5344CB8AC3E}">
        <p14:creationId xmlns:p14="http://schemas.microsoft.com/office/powerpoint/2010/main" val="204752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318703"/>
            <a:ext cx="9144000" cy="5167563"/>
          </a:xfrm>
          <a:prstGeom prst="rect">
            <a:avLst/>
          </a:prstGeom>
        </p:spPr>
      </p:pic>
      <p:sp>
        <p:nvSpPr>
          <p:cNvPr id="9" name="Rectangle 8"/>
          <p:cNvSpPr/>
          <p:nvPr/>
        </p:nvSpPr>
        <p:spPr>
          <a:xfrm>
            <a:off x="8460" y="4758"/>
            <a:ext cx="9135540" cy="5138742"/>
          </a:xfrm>
          <a:prstGeom prst="rect">
            <a:avLst/>
          </a:prstGeom>
          <a:solidFill>
            <a:schemeClr val="bg1">
              <a:alpha val="4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4066" tIns="456777" rIns="274066" rtlCol="0" anchor="t"/>
          <a:lstStyle/>
          <a:p>
            <a:pPr marL="285493" indent="-285493">
              <a:spcAft>
                <a:spcPts val="599"/>
              </a:spcAft>
              <a:buFont typeface="Arial"/>
              <a:buChar char="•"/>
            </a:pPr>
            <a:endParaRPr lang="en-US" sz="1399" dirty="0">
              <a:solidFill>
                <a:schemeClr val="bg1"/>
              </a:solidFill>
            </a:endParaRPr>
          </a:p>
        </p:txBody>
      </p:sp>
      <p:sp>
        <p:nvSpPr>
          <p:cNvPr id="13" name="Rect 8"/>
          <p:cNvSpPr>
            <a:spLocks noGrp="1" noChangeArrowheads="1"/>
          </p:cNvSpPr>
          <p:nvPr/>
        </p:nvSpPr>
        <p:spPr>
          <a:xfrm>
            <a:off x="47775" y="281891"/>
            <a:ext cx="9040649" cy="845660"/>
          </a:xfrm>
          <a:prstGeom prst="rect">
            <a:avLst/>
          </a:prstGeom>
          <a:ln w="9525" cap="flat" cmpd="sng">
            <a:noFill/>
            <a:prstDash/>
          </a:ln>
          <a:effectLst/>
        </p:spPr>
        <p:txBody>
          <a:bodyPr wrap="square" lIns="91355" tIns="45678" rIns="91355" bIns="45678" anchor="ctr">
            <a:spAutoFit/>
          </a:bodyPr>
          <a:lstStyle/>
          <a:p>
            <a:pPr algn="ctr" defTabSz="456778">
              <a:lnSpc>
                <a:spcPct val="102000"/>
              </a:lnSpc>
            </a:pPr>
            <a:r>
              <a:rPr lang="en-US" altLang="ko-KR" sz="2400" dirty="0" smtClean="0">
                <a:solidFill>
                  <a:srgbClr val="2B95DD"/>
                </a:solidFill>
                <a:latin typeface="Helvetica Light"/>
                <a:cs typeface="Helvetica Light"/>
              </a:rPr>
              <a:t>Accelerating Digital Transformation by </a:t>
            </a:r>
            <a:br>
              <a:rPr lang="en-US" altLang="ko-KR" sz="2400" dirty="0" smtClean="0">
                <a:solidFill>
                  <a:srgbClr val="2B95DD"/>
                </a:solidFill>
                <a:latin typeface="Helvetica Light"/>
                <a:cs typeface="Helvetica Light"/>
              </a:rPr>
            </a:br>
            <a:r>
              <a:rPr lang="en-US" altLang="ko-KR" sz="2400" dirty="0" smtClean="0">
                <a:solidFill>
                  <a:srgbClr val="2B95DD"/>
                </a:solidFill>
                <a:latin typeface="Helvetica Light"/>
                <a:cs typeface="Helvetica Light"/>
              </a:rPr>
              <a:t>Modernizing IT and Empowering the Digital Workplace </a:t>
            </a:r>
            <a:endParaRPr lang="en-US" altLang="ko-KR" sz="2400" dirty="0">
              <a:solidFill>
                <a:srgbClr val="2B95DD"/>
              </a:solidFill>
              <a:latin typeface="Helvetica Light"/>
              <a:cs typeface="Helvetica Light"/>
            </a:endParaRPr>
          </a:p>
        </p:txBody>
      </p:sp>
      <p:sp>
        <p:nvSpPr>
          <p:cNvPr id="2" name="TextBox 1"/>
          <p:cNvSpPr txBox="1"/>
          <p:nvPr/>
        </p:nvSpPr>
        <p:spPr>
          <a:xfrm>
            <a:off x="692331" y="2487261"/>
            <a:ext cx="2207623" cy="630942"/>
          </a:xfrm>
          <a:prstGeom prst="rect">
            <a:avLst/>
          </a:prstGeom>
          <a:noFill/>
        </p:spPr>
        <p:txBody>
          <a:bodyPr wrap="square" lIns="0" tIns="0" rIns="0" bIns="0" rtlCol="0">
            <a:spAutoFit/>
          </a:bodyPr>
          <a:lstStyle/>
          <a:p>
            <a:pPr marL="169710" lvl="1" algn="ctr">
              <a:spcAft>
                <a:spcPts val="599"/>
              </a:spcAft>
            </a:pPr>
            <a:r>
              <a:rPr lang="en-US" sz="1400" dirty="0" smtClean="0">
                <a:solidFill>
                  <a:srgbClr val="FF9300"/>
                </a:solidFill>
                <a:latin typeface="Helvetica Light" charset="0"/>
                <a:ea typeface="Helvetica Light" charset="0"/>
                <a:cs typeface="Helvetica Light" charset="0"/>
              </a:rPr>
              <a:t>Digital Workplace</a:t>
            </a:r>
            <a:endParaRPr lang="en-US" sz="1100" dirty="0" smtClean="0">
              <a:solidFill>
                <a:srgbClr val="4A5F6B"/>
              </a:solidFill>
              <a:latin typeface="Helvetica" charset="0"/>
              <a:ea typeface="Helvetica" charset="0"/>
              <a:cs typeface="Helvetica" charset="0"/>
            </a:endParaRPr>
          </a:p>
          <a:p>
            <a:pPr marL="171450" lvl="1" indent="-171450" defTabSz="913897">
              <a:buFont typeface="Arial" charset="0"/>
              <a:buChar char="•"/>
            </a:pPr>
            <a:endParaRPr lang="en-US" sz="1100" dirty="0" smtClean="0">
              <a:solidFill>
                <a:srgbClr val="4A5F6B"/>
              </a:solidFill>
              <a:latin typeface="Helvetica" charset="0"/>
              <a:ea typeface="Helvetica" charset="0"/>
              <a:cs typeface="Helvetica" charset="0"/>
            </a:endParaRPr>
          </a:p>
          <a:p>
            <a:pPr marL="171450" lvl="1" indent="-171450" defTabSz="913897">
              <a:buFont typeface="Arial" charset="0"/>
              <a:buChar char="•"/>
            </a:pPr>
            <a:endParaRPr lang="en-US" sz="1100" dirty="0">
              <a:solidFill>
                <a:srgbClr val="4A5F6B"/>
              </a:solidFill>
              <a:latin typeface="Helvetica" charset="0"/>
              <a:ea typeface="Helvetica" charset="0"/>
              <a:cs typeface="Helvetica" charset="0"/>
            </a:endParaRPr>
          </a:p>
        </p:txBody>
      </p:sp>
      <p:sp>
        <p:nvSpPr>
          <p:cNvPr id="7" name="TextBox 6"/>
          <p:cNvSpPr txBox="1"/>
          <p:nvPr/>
        </p:nvSpPr>
        <p:spPr>
          <a:xfrm>
            <a:off x="3370216" y="2487261"/>
            <a:ext cx="2266405" cy="969496"/>
          </a:xfrm>
          <a:prstGeom prst="rect">
            <a:avLst/>
          </a:prstGeom>
          <a:noFill/>
        </p:spPr>
        <p:txBody>
          <a:bodyPr wrap="square" lIns="0" tIns="0" rIns="0" bIns="0" rtlCol="0">
            <a:spAutoFit/>
          </a:bodyPr>
          <a:lstStyle/>
          <a:p>
            <a:pPr marL="169710" lvl="1" algn="ctr">
              <a:spcAft>
                <a:spcPts val="599"/>
              </a:spcAft>
            </a:pPr>
            <a:r>
              <a:rPr lang="en-US" sz="1400" dirty="0" smtClean="0">
                <a:solidFill>
                  <a:srgbClr val="EB8326"/>
                </a:solidFill>
                <a:latin typeface="Helvetica Light" charset="0"/>
                <a:ea typeface="Helvetica Light" charset="0"/>
                <a:cs typeface="Helvetica Light" charset="0"/>
              </a:rPr>
              <a:t>Modernization of IT</a:t>
            </a:r>
            <a:endParaRPr lang="en-US" sz="1100" b="1" dirty="0" smtClean="0">
              <a:solidFill>
                <a:srgbClr val="4A5F6B"/>
              </a:solidFill>
              <a:latin typeface="Helvetica" charset="0"/>
              <a:ea typeface="Helvetica" charset="0"/>
              <a:cs typeface="Helvetica" charset="0"/>
            </a:endParaRPr>
          </a:p>
          <a:p>
            <a:pPr marL="0" lvl="1" defTabSz="913897"/>
            <a:endParaRPr lang="en-US" sz="1100" b="1" dirty="0" smtClean="0">
              <a:solidFill>
                <a:srgbClr val="4A5F6B"/>
              </a:solidFill>
              <a:latin typeface="Helvetica" charset="0"/>
              <a:ea typeface="Helvetica" charset="0"/>
              <a:cs typeface="Helvetica" charset="0"/>
            </a:endParaRPr>
          </a:p>
          <a:p>
            <a:pPr marL="0" lvl="1" defTabSz="913897"/>
            <a:endParaRPr lang="en-US" sz="1100" dirty="0" smtClean="0">
              <a:solidFill>
                <a:srgbClr val="4A5F6B"/>
              </a:solidFill>
              <a:latin typeface="Helvetica" charset="0"/>
              <a:ea typeface="Helvetica" charset="0"/>
              <a:cs typeface="Helvetica" charset="0"/>
            </a:endParaRPr>
          </a:p>
          <a:p>
            <a:pPr marL="0" lvl="1" defTabSz="913897"/>
            <a:endParaRPr lang="en-US" sz="1100" dirty="0" smtClean="0">
              <a:solidFill>
                <a:srgbClr val="4A5F6B"/>
              </a:solidFill>
              <a:latin typeface="Helvetica" charset="0"/>
              <a:ea typeface="Helvetica" charset="0"/>
              <a:cs typeface="Helvetica" charset="0"/>
            </a:endParaRPr>
          </a:p>
          <a:p>
            <a:pPr marL="0" lvl="1" defTabSz="913897"/>
            <a:endParaRPr lang="en-US" sz="1100" b="1" dirty="0">
              <a:solidFill>
                <a:srgbClr val="4A5F6B"/>
              </a:solidFill>
              <a:latin typeface="Helvetica" charset="0"/>
              <a:ea typeface="Helvetica" charset="0"/>
              <a:cs typeface="Helvetica" charset="0"/>
            </a:endParaRPr>
          </a:p>
        </p:txBody>
      </p:sp>
      <p:sp>
        <p:nvSpPr>
          <p:cNvPr id="8" name="TextBox 7"/>
          <p:cNvSpPr txBox="1"/>
          <p:nvPr/>
        </p:nvSpPr>
        <p:spPr>
          <a:xfrm>
            <a:off x="6175102" y="2487261"/>
            <a:ext cx="2354943" cy="215444"/>
          </a:xfrm>
          <a:prstGeom prst="rect">
            <a:avLst/>
          </a:prstGeom>
          <a:noFill/>
        </p:spPr>
        <p:txBody>
          <a:bodyPr wrap="square" lIns="0" tIns="0" rIns="0" bIns="0" rtlCol="0">
            <a:spAutoFit/>
          </a:bodyPr>
          <a:lstStyle/>
          <a:p>
            <a:pPr marL="169710" lvl="1" algn="ctr">
              <a:spcAft>
                <a:spcPts val="599"/>
              </a:spcAft>
            </a:pPr>
            <a:r>
              <a:rPr lang="en-US" sz="1400" dirty="0" smtClean="0">
                <a:solidFill>
                  <a:srgbClr val="EB8326"/>
                </a:solidFill>
                <a:latin typeface="Helvetica Light" charset="0"/>
                <a:ea typeface="Helvetica Light" charset="0"/>
                <a:cs typeface="Helvetica Light" charset="0"/>
              </a:rPr>
              <a:t>Data Governance</a:t>
            </a:r>
            <a:endParaRPr lang="en-US" sz="1400" dirty="0">
              <a:solidFill>
                <a:srgbClr val="EB8326"/>
              </a:solidFill>
              <a:latin typeface="Helvetica Light" charset="0"/>
              <a:ea typeface="Helvetica Light" charset="0"/>
              <a:cs typeface="Helvetica Light" charset="0"/>
            </a:endParaRP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l="3001" t="42372" r="84229" b="44750"/>
          <a:stretch/>
        </p:blipFill>
        <p:spPr>
          <a:xfrm>
            <a:off x="3926474" y="1231832"/>
            <a:ext cx="1298666" cy="1088448"/>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l="51994" t="62567" r="36960" b="24555"/>
          <a:stretch/>
        </p:blipFill>
        <p:spPr>
          <a:xfrm>
            <a:off x="1314991" y="1284086"/>
            <a:ext cx="1123406" cy="1088448"/>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l="67397" t="81010" r="19833" b="6112"/>
          <a:stretch/>
        </p:blipFill>
        <p:spPr>
          <a:xfrm>
            <a:off x="6791591" y="1266668"/>
            <a:ext cx="1298666" cy="1088448"/>
          </a:xfrm>
          <a:prstGeom prst="rect">
            <a:avLst/>
          </a:prstGeom>
        </p:spPr>
      </p:pic>
      <p:sp>
        <p:nvSpPr>
          <p:cNvPr id="16" name="Rectangle 15"/>
          <p:cNvSpPr/>
          <p:nvPr/>
        </p:nvSpPr>
        <p:spPr>
          <a:xfrm>
            <a:off x="-15240" y="5014392"/>
            <a:ext cx="9144000" cy="124028"/>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p:cNvSpPr txBox="1"/>
          <p:nvPr/>
        </p:nvSpPr>
        <p:spPr>
          <a:xfrm>
            <a:off x="1017451" y="2883501"/>
            <a:ext cx="2207623" cy="2031325"/>
          </a:xfrm>
          <a:prstGeom prst="rect">
            <a:avLst/>
          </a:prstGeom>
          <a:noFill/>
        </p:spPr>
        <p:txBody>
          <a:bodyPr wrap="square" lIns="0" tIns="0" rIns="0" bIns="0" rtlCol="0">
            <a:spAutoFit/>
          </a:bodyPr>
          <a:lstStyle/>
          <a:p>
            <a:pPr marL="171450" lvl="1" indent="-171450" defTabSz="913897">
              <a:buFont typeface="Arial" charset="0"/>
              <a:buChar char="•"/>
            </a:pPr>
            <a:r>
              <a:rPr lang="en-US" sz="1100" dirty="0" smtClean="0">
                <a:solidFill>
                  <a:srgbClr val="000000">
                    <a:lumMod val="65000"/>
                    <a:lumOff val="35000"/>
                  </a:srgbClr>
                </a:solidFill>
                <a:latin typeface="Helvetica" charset="0"/>
                <a:ea typeface="Helvetica" charset="0"/>
                <a:cs typeface="Helvetica" charset="0"/>
              </a:rPr>
              <a:t>Secure </a:t>
            </a:r>
            <a:r>
              <a:rPr lang="en-US" sz="1100" dirty="0">
                <a:solidFill>
                  <a:srgbClr val="000000">
                    <a:lumMod val="65000"/>
                    <a:lumOff val="35000"/>
                  </a:srgbClr>
                </a:solidFill>
                <a:latin typeface="Helvetica" charset="0"/>
                <a:ea typeface="Helvetica" charset="0"/>
                <a:cs typeface="Helvetica" charset="0"/>
              </a:rPr>
              <a:t>File &amp; </a:t>
            </a:r>
            <a:br>
              <a:rPr lang="en-US" sz="1100" dirty="0">
                <a:solidFill>
                  <a:srgbClr val="000000">
                    <a:lumMod val="65000"/>
                    <a:lumOff val="35000"/>
                  </a:srgbClr>
                </a:solidFill>
                <a:latin typeface="Helvetica" charset="0"/>
                <a:ea typeface="Helvetica" charset="0"/>
                <a:cs typeface="Helvetica" charset="0"/>
              </a:rPr>
            </a:br>
            <a:r>
              <a:rPr lang="en-US" sz="1100" dirty="0">
                <a:solidFill>
                  <a:srgbClr val="000000">
                    <a:lumMod val="65000"/>
                    <a:lumOff val="35000"/>
                  </a:srgbClr>
                </a:solidFill>
                <a:latin typeface="Helvetica" charset="0"/>
                <a:ea typeface="Helvetica" charset="0"/>
                <a:cs typeface="Helvetica" charset="0"/>
              </a:rPr>
              <a:t>Folder </a:t>
            </a:r>
            <a:r>
              <a:rPr lang="en-US" sz="1100" dirty="0" smtClean="0">
                <a:solidFill>
                  <a:srgbClr val="000000">
                    <a:lumMod val="65000"/>
                    <a:lumOff val="35000"/>
                  </a:srgbClr>
                </a:solidFill>
                <a:latin typeface="Helvetica" charset="0"/>
                <a:ea typeface="Helvetica" charset="0"/>
                <a:cs typeface="Helvetica" charset="0"/>
              </a:rPr>
              <a:t>Sharing</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Multi-Folder Sync = </a:t>
            </a:r>
            <a:r>
              <a:rPr lang="en-US" sz="1100" dirty="0" smtClean="0">
                <a:solidFill>
                  <a:srgbClr val="4A5F6B"/>
                </a:solidFill>
                <a:latin typeface="Helvetica" charset="0"/>
                <a:ea typeface="Helvetica" charset="0"/>
                <a:cs typeface="Helvetica" charset="0"/>
              </a:rPr>
              <a:t>Real-Time Backup</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Access to all Files, </a:t>
            </a:r>
            <a:br>
              <a:rPr lang="en-US" sz="1100" dirty="0">
                <a:solidFill>
                  <a:srgbClr val="4A5F6B"/>
                </a:solidFill>
                <a:latin typeface="Helvetica" charset="0"/>
                <a:ea typeface="Helvetica" charset="0"/>
                <a:cs typeface="Helvetica" charset="0"/>
              </a:rPr>
            </a:br>
            <a:r>
              <a:rPr lang="en-US" sz="1100" dirty="0">
                <a:solidFill>
                  <a:srgbClr val="4A5F6B"/>
                </a:solidFill>
                <a:latin typeface="Helvetica" charset="0"/>
                <a:ea typeface="Helvetica" charset="0"/>
                <a:cs typeface="Helvetica" charset="0"/>
              </a:rPr>
              <a:t>Anytime, Anywhere – </a:t>
            </a:r>
            <a:r>
              <a:rPr lang="en-US" sz="1100" dirty="0" smtClean="0">
                <a:solidFill>
                  <a:srgbClr val="4A5F6B"/>
                </a:solidFill>
                <a:latin typeface="Helvetica" charset="0"/>
                <a:ea typeface="Helvetica" charset="0"/>
                <a:cs typeface="Helvetica" charset="0"/>
              </a:rPr>
              <a:t>No </a:t>
            </a:r>
            <a:r>
              <a:rPr lang="en-US" sz="1100" dirty="0">
                <a:solidFill>
                  <a:srgbClr val="4A5F6B"/>
                </a:solidFill>
                <a:latin typeface="Helvetica" charset="0"/>
                <a:ea typeface="Helvetica" charset="0"/>
                <a:cs typeface="Helvetica" charset="0"/>
              </a:rPr>
              <a:t>VPN </a:t>
            </a:r>
            <a:r>
              <a:rPr lang="en-US" sz="1100" dirty="0" smtClean="0">
                <a:solidFill>
                  <a:srgbClr val="4A5F6B"/>
                </a:solidFill>
                <a:latin typeface="Helvetica" charset="0"/>
                <a:ea typeface="Helvetica" charset="0"/>
                <a:cs typeface="Helvetica" charset="0"/>
              </a:rPr>
              <a:t>required</a:t>
            </a:r>
          </a:p>
          <a:p>
            <a:pPr marL="171450" lvl="1" indent="-171450" defTabSz="913897">
              <a:buFont typeface="Arial" charset="0"/>
              <a:buChar char="•"/>
            </a:pPr>
            <a:r>
              <a:rPr lang="en-US" sz="1100" dirty="0" smtClean="0">
                <a:solidFill>
                  <a:srgbClr val="4A5F6B"/>
                </a:solidFill>
                <a:latin typeface="Helvetica" charset="0"/>
                <a:ea typeface="Helvetica" charset="0"/>
                <a:cs typeface="Helvetica" charset="0"/>
              </a:rPr>
              <a:t>Mobile Enterprise</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Collaboration &amp; </a:t>
            </a:r>
            <a:r>
              <a:rPr lang="en-US" sz="1100" dirty="0" smtClean="0">
                <a:solidFill>
                  <a:srgbClr val="4A5F6B"/>
                </a:solidFill>
                <a:latin typeface="Helvetica" charset="0"/>
                <a:ea typeface="Helvetica" charset="0"/>
                <a:cs typeface="Helvetica" charset="0"/>
              </a:rPr>
              <a:t>Office </a:t>
            </a:r>
            <a:r>
              <a:rPr lang="en-US" sz="1100" dirty="0">
                <a:solidFill>
                  <a:srgbClr val="4A5F6B"/>
                </a:solidFill>
                <a:latin typeface="Helvetica" charset="0"/>
                <a:ea typeface="Helvetica" charset="0"/>
                <a:cs typeface="Helvetica" charset="0"/>
              </a:rPr>
              <a:t>365 </a:t>
            </a:r>
            <a:r>
              <a:rPr lang="en-US" sz="1100" dirty="0" smtClean="0">
                <a:solidFill>
                  <a:srgbClr val="4A5F6B"/>
                </a:solidFill>
                <a:latin typeface="Helvetica" charset="0"/>
                <a:ea typeface="Helvetica" charset="0"/>
                <a:cs typeface="Helvetica" charset="0"/>
              </a:rPr>
              <a:t>Integrations</a:t>
            </a:r>
          </a:p>
          <a:p>
            <a:pPr marL="171450" lvl="1" indent="-171450" defTabSz="913897">
              <a:buFont typeface="Arial" charset="0"/>
              <a:buChar char="•"/>
            </a:pPr>
            <a:endParaRPr lang="en-US" sz="1100" dirty="0" smtClean="0">
              <a:solidFill>
                <a:srgbClr val="4A5F6B"/>
              </a:solidFill>
              <a:latin typeface="Helvetica" charset="0"/>
              <a:ea typeface="Helvetica" charset="0"/>
              <a:cs typeface="Helvetica" charset="0"/>
            </a:endParaRPr>
          </a:p>
          <a:p>
            <a:pPr marL="171450" lvl="1" indent="-171450" defTabSz="913897">
              <a:buFont typeface="Arial" charset="0"/>
              <a:buChar char="•"/>
            </a:pPr>
            <a:endParaRPr lang="en-US" sz="1100" dirty="0">
              <a:solidFill>
                <a:srgbClr val="4A5F6B"/>
              </a:solidFill>
              <a:latin typeface="Helvetica" charset="0"/>
              <a:ea typeface="Helvetica" charset="0"/>
              <a:cs typeface="Helvetica" charset="0"/>
            </a:endParaRPr>
          </a:p>
        </p:txBody>
      </p:sp>
      <p:sp>
        <p:nvSpPr>
          <p:cNvPr id="15" name="TextBox 14"/>
          <p:cNvSpPr txBox="1"/>
          <p:nvPr/>
        </p:nvSpPr>
        <p:spPr>
          <a:xfrm>
            <a:off x="3654696" y="2873341"/>
            <a:ext cx="2542904" cy="2539157"/>
          </a:xfrm>
          <a:prstGeom prst="rect">
            <a:avLst/>
          </a:prstGeom>
          <a:noFill/>
        </p:spPr>
        <p:txBody>
          <a:bodyPr wrap="square" lIns="0" tIns="0" rIns="0" bIns="0" rtlCol="0">
            <a:spAutoFit/>
          </a:bodyPr>
          <a:lstStyle/>
          <a:p>
            <a:pPr marL="171450" lvl="1" indent="-171450" defTabSz="913897">
              <a:buFont typeface="Arial" charset="0"/>
              <a:buChar char="•"/>
            </a:pPr>
            <a:r>
              <a:rPr lang="en-US" sz="1100" dirty="0" smtClean="0">
                <a:solidFill>
                  <a:srgbClr val="4A5F6B"/>
                </a:solidFill>
                <a:latin typeface="Helvetica" charset="0"/>
                <a:ea typeface="Helvetica" charset="0"/>
                <a:cs typeface="Helvetica" charset="0"/>
              </a:rPr>
              <a:t>Connect </a:t>
            </a:r>
            <a:r>
              <a:rPr lang="en-US" sz="1100" dirty="0">
                <a:solidFill>
                  <a:srgbClr val="4A5F6B"/>
                </a:solidFill>
                <a:latin typeface="Helvetica" charset="0"/>
                <a:ea typeface="Helvetica" charset="0"/>
                <a:cs typeface="Helvetica" charset="0"/>
              </a:rPr>
              <a:t>to Content </a:t>
            </a:r>
            <a:r>
              <a:rPr lang="en-US" sz="1100" dirty="0" smtClean="0">
                <a:solidFill>
                  <a:srgbClr val="4A5F6B"/>
                </a:solidFill>
                <a:latin typeface="Helvetica" charset="0"/>
                <a:ea typeface="Helvetica" charset="0"/>
                <a:cs typeface="Helvetica" charset="0"/>
              </a:rPr>
              <a:t>Systems </a:t>
            </a:r>
            <a:r>
              <a:rPr lang="en-US" sz="1100" dirty="0">
                <a:solidFill>
                  <a:srgbClr val="4A5F6B"/>
                </a:solidFill>
                <a:latin typeface="Helvetica" charset="0"/>
                <a:ea typeface="Helvetica" charset="0"/>
                <a:cs typeface="Helvetica" charset="0"/>
              </a:rPr>
              <a:t>Across </a:t>
            </a:r>
            <a:br>
              <a:rPr lang="en-US" sz="1100" dirty="0">
                <a:solidFill>
                  <a:srgbClr val="4A5F6B"/>
                </a:solidFill>
                <a:latin typeface="Helvetica" charset="0"/>
                <a:ea typeface="Helvetica" charset="0"/>
                <a:cs typeface="Helvetica" charset="0"/>
              </a:rPr>
            </a:br>
            <a:r>
              <a:rPr lang="en-US" sz="1100" dirty="0">
                <a:solidFill>
                  <a:srgbClr val="4A5F6B"/>
                </a:solidFill>
                <a:latin typeface="Helvetica" charset="0"/>
                <a:ea typeface="Helvetica" charset="0"/>
                <a:cs typeface="Helvetica" charset="0"/>
              </a:rPr>
              <a:t>the </a:t>
            </a:r>
            <a:r>
              <a:rPr lang="en-US" sz="1100" dirty="0" smtClean="0">
                <a:solidFill>
                  <a:srgbClr val="4A5F6B"/>
                </a:solidFill>
                <a:latin typeface="Helvetica" charset="0"/>
                <a:ea typeface="Helvetica" charset="0"/>
                <a:cs typeface="Helvetica" charset="0"/>
              </a:rPr>
              <a:t>Enterprise</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File Share </a:t>
            </a:r>
            <a:br>
              <a:rPr lang="en-US" sz="1100" dirty="0">
                <a:solidFill>
                  <a:srgbClr val="4A5F6B"/>
                </a:solidFill>
                <a:latin typeface="Helvetica" charset="0"/>
                <a:ea typeface="Helvetica" charset="0"/>
                <a:cs typeface="Helvetica" charset="0"/>
              </a:rPr>
            </a:br>
            <a:r>
              <a:rPr lang="en-US" sz="1100" dirty="0" smtClean="0">
                <a:solidFill>
                  <a:srgbClr val="4A5F6B"/>
                </a:solidFill>
                <a:latin typeface="Helvetica" charset="0"/>
                <a:ea typeface="Helvetica" charset="0"/>
                <a:cs typeface="Helvetica" charset="0"/>
              </a:rPr>
              <a:t>Replacement</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On-Premises, Private or Public Cloud (US &amp; EU</a:t>
            </a:r>
            <a:r>
              <a:rPr lang="en-US" sz="1100" dirty="0" smtClean="0">
                <a:solidFill>
                  <a:srgbClr val="4A5F6B"/>
                </a:solidFill>
                <a:latin typeface="Helvetica" charset="0"/>
                <a:ea typeface="Helvetica" charset="0"/>
                <a:cs typeface="Helvetica" charset="0"/>
              </a:rPr>
              <a:t>)</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Accelerate &amp; Automate </a:t>
            </a:r>
            <a:br>
              <a:rPr lang="en-US" sz="1100" dirty="0">
                <a:solidFill>
                  <a:srgbClr val="4A5F6B"/>
                </a:solidFill>
                <a:latin typeface="Helvetica" charset="0"/>
                <a:ea typeface="Helvetica" charset="0"/>
                <a:cs typeface="Helvetica" charset="0"/>
              </a:rPr>
            </a:br>
            <a:r>
              <a:rPr lang="en-US" sz="1100" dirty="0">
                <a:solidFill>
                  <a:srgbClr val="4A5F6B"/>
                </a:solidFill>
                <a:latin typeface="Helvetica" charset="0"/>
                <a:ea typeface="Helvetica" charset="0"/>
                <a:cs typeface="Helvetica" charset="0"/>
              </a:rPr>
              <a:t>the Migration of Unstructured </a:t>
            </a:r>
            <a:r>
              <a:rPr lang="en-US" sz="1100" dirty="0" smtClean="0">
                <a:solidFill>
                  <a:srgbClr val="4A5F6B"/>
                </a:solidFill>
                <a:latin typeface="Helvetica" charset="0"/>
                <a:ea typeface="Helvetica" charset="0"/>
                <a:cs typeface="Helvetica" charset="0"/>
              </a:rPr>
              <a:t>Content</a:t>
            </a:r>
          </a:p>
          <a:p>
            <a:pPr marL="171450" lvl="1" indent="-171450" defTabSz="913897">
              <a:buFont typeface="Arial" charset="0"/>
              <a:buChar char="•"/>
            </a:pPr>
            <a:r>
              <a:rPr lang="en-US" sz="1100" dirty="0">
                <a:solidFill>
                  <a:srgbClr val="4A5F6B"/>
                </a:solidFill>
                <a:latin typeface="Helvetica" charset="0"/>
                <a:ea typeface="Helvetica" charset="0"/>
                <a:cs typeface="Helvetica" charset="0"/>
              </a:rPr>
              <a:t>Replace Legacy Storage </a:t>
            </a:r>
            <a:r>
              <a:rPr lang="en-US" sz="1100" dirty="0" smtClean="0">
                <a:solidFill>
                  <a:srgbClr val="4A5F6B"/>
                </a:solidFill>
                <a:latin typeface="Helvetica" charset="0"/>
                <a:ea typeface="Helvetica" charset="0"/>
                <a:cs typeface="Helvetica" charset="0"/>
              </a:rPr>
              <a:t>&amp; </a:t>
            </a:r>
            <a:r>
              <a:rPr lang="en-US" sz="1100" dirty="0">
                <a:solidFill>
                  <a:srgbClr val="4A5F6B"/>
                </a:solidFill>
                <a:latin typeface="Helvetica" charset="0"/>
                <a:ea typeface="Helvetica" charset="0"/>
                <a:cs typeface="Helvetica" charset="0"/>
              </a:rPr>
              <a:t>Reduce Costs</a:t>
            </a:r>
          </a:p>
          <a:p>
            <a:pPr marL="0" lvl="1" defTabSz="913897"/>
            <a:endParaRPr lang="en-US" sz="1100" b="1" dirty="0" smtClean="0">
              <a:solidFill>
                <a:srgbClr val="4A5F6B"/>
              </a:solidFill>
              <a:latin typeface="Helvetica" charset="0"/>
              <a:ea typeface="Helvetica" charset="0"/>
              <a:cs typeface="Helvetica" charset="0"/>
            </a:endParaRPr>
          </a:p>
          <a:p>
            <a:pPr marL="0" lvl="1" defTabSz="913897"/>
            <a:endParaRPr lang="en-US" sz="1100" b="1" dirty="0" smtClean="0">
              <a:solidFill>
                <a:srgbClr val="4A5F6B"/>
              </a:solidFill>
              <a:latin typeface="Helvetica" charset="0"/>
              <a:ea typeface="Helvetica" charset="0"/>
              <a:cs typeface="Helvetica" charset="0"/>
            </a:endParaRPr>
          </a:p>
          <a:p>
            <a:pPr marL="0" lvl="1" defTabSz="913897"/>
            <a:endParaRPr lang="en-US" sz="1100" dirty="0" smtClean="0">
              <a:solidFill>
                <a:srgbClr val="4A5F6B"/>
              </a:solidFill>
              <a:latin typeface="Helvetica" charset="0"/>
              <a:ea typeface="Helvetica" charset="0"/>
              <a:cs typeface="Helvetica" charset="0"/>
            </a:endParaRPr>
          </a:p>
          <a:p>
            <a:pPr marL="0" lvl="1" defTabSz="913897"/>
            <a:endParaRPr lang="en-US" sz="1100" dirty="0" smtClean="0">
              <a:solidFill>
                <a:srgbClr val="4A5F6B"/>
              </a:solidFill>
              <a:latin typeface="Helvetica" charset="0"/>
              <a:ea typeface="Helvetica" charset="0"/>
              <a:cs typeface="Helvetica" charset="0"/>
            </a:endParaRPr>
          </a:p>
          <a:p>
            <a:pPr marL="0" lvl="1" defTabSz="913897"/>
            <a:endParaRPr lang="en-US" sz="1100" b="1" dirty="0">
              <a:solidFill>
                <a:srgbClr val="4A5F6B"/>
              </a:solidFill>
              <a:latin typeface="Helvetica" charset="0"/>
              <a:ea typeface="Helvetica" charset="0"/>
              <a:cs typeface="Helvetica" charset="0"/>
            </a:endParaRPr>
          </a:p>
        </p:txBody>
      </p:sp>
      <p:sp>
        <p:nvSpPr>
          <p:cNvPr id="17" name="TextBox 16"/>
          <p:cNvSpPr txBox="1"/>
          <p:nvPr/>
        </p:nvSpPr>
        <p:spPr>
          <a:xfrm>
            <a:off x="6401888" y="2863181"/>
            <a:ext cx="2354943" cy="1415772"/>
          </a:xfrm>
          <a:prstGeom prst="rect">
            <a:avLst/>
          </a:prstGeom>
          <a:noFill/>
        </p:spPr>
        <p:txBody>
          <a:bodyPr wrap="square" lIns="0" tIns="0" rIns="0" bIns="0" rtlCol="0">
            <a:spAutoFit/>
          </a:bodyPr>
          <a:lstStyle/>
          <a:p>
            <a:pPr marL="341160" lvl="1" indent="-171450">
              <a:spcAft>
                <a:spcPts val="599"/>
              </a:spcAft>
              <a:buFont typeface="Arial" charset="0"/>
              <a:buChar char="•"/>
            </a:pPr>
            <a:r>
              <a:rPr lang="en-US" sz="1100" dirty="0">
                <a:solidFill>
                  <a:srgbClr val="4A5F6B"/>
                </a:solidFill>
                <a:latin typeface="Helvetica" charset="0"/>
                <a:ea typeface="Helvetica" charset="0"/>
                <a:cs typeface="Helvetica" charset="0"/>
              </a:rPr>
              <a:t>Maximum Visibility &amp; </a:t>
            </a:r>
            <a:r>
              <a:rPr lang="en-US" sz="1100" dirty="0" smtClean="0">
                <a:solidFill>
                  <a:srgbClr val="4A5F6B"/>
                </a:solidFill>
                <a:latin typeface="Helvetica" charset="0"/>
                <a:ea typeface="Helvetica" charset="0"/>
                <a:cs typeface="Helvetica" charset="0"/>
              </a:rPr>
              <a:t>Control</a:t>
            </a:r>
          </a:p>
          <a:p>
            <a:pPr marL="341160" lvl="1" indent="-171450">
              <a:spcAft>
                <a:spcPts val="599"/>
              </a:spcAft>
              <a:buFont typeface="Arial" charset="0"/>
              <a:buChar char="•"/>
            </a:pPr>
            <a:r>
              <a:rPr lang="en-US" sz="1100" dirty="0">
                <a:solidFill>
                  <a:srgbClr val="4A5F6B"/>
                </a:solidFill>
                <a:latin typeface="Helvetica" charset="0"/>
                <a:ea typeface="Helvetica" charset="0"/>
                <a:cs typeface="Helvetica" charset="0"/>
              </a:rPr>
              <a:t>Zero Content </a:t>
            </a:r>
            <a:r>
              <a:rPr lang="en-US" sz="1100" dirty="0" smtClean="0">
                <a:solidFill>
                  <a:srgbClr val="4A5F6B"/>
                </a:solidFill>
                <a:latin typeface="Helvetica" charset="0"/>
                <a:ea typeface="Helvetica" charset="0"/>
                <a:cs typeface="Helvetica" charset="0"/>
              </a:rPr>
              <a:t>Knowledge</a:t>
            </a:r>
            <a:endParaRPr lang="en-US" sz="1100" dirty="0">
              <a:solidFill>
                <a:srgbClr val="4A5F6B"/>
              </a:solidFill>
              <a:latin typeface="Helvetica" charset="0"/>
              <a:ea typeface="Helvetica" charset="0"/>
              <a:cs typeface="Helvetica" charset="0"/>
            </a:endParaRPr>
          </a:p>
          <a:p>
            <a:pPr marL="341160" lvl="1" indent="-171450">
              <a:spcAft>
                <a:spcPts val="599"/>
              </a:spcAft>
              <a:buFont typeface="Arial" charset="0"/>
              <a:buChar char="•"/>
            </a:pPr>
            <a:r>
              <a:rPr lang="en-US" sz="1100" dirty="0" smtClean="0">
                <a:solidFill>
                  <a:srgbClr val="4A5F6B"/>
                </a:solidFill>
                <a:latin typeface="Helvetica" charset="0"/>
                <a:ea typeface="Helvetica" charset="0"/>
                <a:cs typeface="Helvetica" charset="0"/>
              </a:rPr>
              <a:t>Data </a:t>
            </a:r>
            <a:r>
              <a:rPr lang="en-US" sz="1100" dirty="0">
                <a:solidFill>
                  <a:srgbClr val="4A5F6B"/>
                </a:solidFill>
                <a:latin typeface="Helvetica" charset="0"/>
                <a:ea typeface="Helvetica" charset="0"/>
                <a:cs typeface="Helvetica" charset="0"/>
              </a:rPr>
              <a:t>Sovereignty Options </a:t>
            </a:r>
            <a:br>
              <a:rPr lang="en-US" sz="1100" dirty="0">
                <a:solidFill>
                  <a:srgbClr val="4A5F6B"/>
                </a:solidFill>
                <a:latin typeface="Helvetica" charset="0"/>
                <a:ea typeface="Helvetica" charset="0"/>
                <a:cs typeface="Helvetica" charset="0"/>
              </a:rPr>
            </a:br>
            <a:r>
              <a:rPr lang="en-US" sz="1100" dirty="0">
                <a:solidFill>
                  <a:srgbClr val="4A5F6B"/>
                </a:solidFill>
                <a:latin typeface="Helvetica" charset="0"/>
                <a:ea typeface="Helvetica" charset="0"/>
                <a:cs typeface="Helvetica" charset="0"/>
              </a:rPr>
              <a:t>to Address Global </a:t>
            </a:r>
            <a:br>
              <a:rPr lang="en-US" sz="1100" dirty="0">
                <a:solidFill>
                  <a:srgbClr val="4A5F6B"/>
                </a:solidFill>
                <a:latin typeface="Helvetica" charset="0"/>
                <a:ea typeface="Helvetica" charset="0"/>
                <a:cs typeface="Helvetica" charset="0"/>
              </a:rPr>
            </a:br>
            <a:r>
              <a:rPr lang="en-US" sz="1100" dirty="0">
                <a:solidFill>
                  <a:srgbClr val="4A5F6B"/>
                </a:solidFill>
                <a:latin typeface="Helvetica" charset="0"/>
                <a:ea typeface="Helvetica" charset="0"/>
                <a:cs typeface="Helvetica" charset="0"/>
              </a:rPr>
              <a:t>Privacy </a:t>
            </a:r>
            <a:r>
              <a:rPr lang="en-US" sz="1100" dirty="0" smtClean="0">
                <a:solidFill>
                  <a:srgbClr val="4A5F6B"/>
                </a:solidFill>
                <a:latin typeface="Helvetica" charset="0"/>
                <a:ea typeface="Helvetica" charset="0"/>
                <a:cs typeface="Helvetica" charset="0"/>
              </a:rPr>
              <a:t>Concerns</a:t>
            </a:r>
          </a:p>
          <a:p>
            <a:pPr marL="341160" lvl="1" indent="-171450">
              <a:spcAft>
                <a:spcPts val="599"/>
              </a:spcAft>
              <a:buFont typeface="Arial" charset="0"/>
              <a:buChar char="•"/>
            </a:pPr>
            <a:r>
              <a:rPr lang="en-US" sz="1100" dirty="0" smtClean="0">
                <a:solidFill>
                  <a:srgbClr val="4A5F6B"/>
                </a:solidFill>
                <a:latin typeface="Helvetica" charset="0"/>
                <a:ea typeface="Helvetica" charset="0"/>
                <a:cs typeface="Helvetica" charset="0"/>
              </a:rPr>
              <a:t>Complete </a:t>
            </a:r>
            <a:r>
              <a:rPr lang="en-US" sz="1100" dirty="0">
                <a:solidFill>
                  <a:srgbClr val="4A5F6B"/>
                </a:solidFill>
                <a:latin typeface="Helvetica" charset="0"/>
                <a:ea typeface="Helvetica" charset="0"/>
                <a:cs typeface="Helvetica" charset="0"/>
              </a:rPr>
              <a:t>Protection for </a:t>
            </a:r>
            <a:br>
              <a:rPr lang="en-US" sz="1100" dirty="0">
                <a:solidFill>
                  <a:srgbClr val="4A5F6B"/>
                </a:solidFill>
                <a:latin typeface="Helvetica" charset="0"/>
                <a:ea typeface="Helvetica" charset="0"/>
                <a:cs typeface="Helvetica" charset="0"/>
              </a:rPr>
            </a:br>
            <a:r>
              <a:rPr lang="en-US" sz="1100" dirty="0">
                <a:solidFill>
                  <a:srgbClr val="4A5F6B"/>
                </a:solidFill>
                <a:latin typeface="Helvetica" charset="0"/>
                <a:ea typeface="Helvetica" charset="0"/>
                <a:cs typeface="Helvetica" charset="0"/>
              </a:rPr>
              <a:t>Private </a:t>
            </a:r>
            <a:r>
              <a:rPr lang="en-US" sz="1100" dirty="0" smtClean="0">
                <a:solidFill>
                  <a:srgbClr val="4A5F6B"/>
                </a:solidFill>
                <a:latin typeface="Helvetica" charset="0"/>
                <a:ea typeface="Helvetica" charset="0"/>
                <a:cs typeface="Helvetica" charset="0"/>
              </a:rPr>
              <a:t>Information</a:t>
            </a:r>
            <a:endParaRPr lang="en-US" sz="1100" dirty="0">
              <a:solidFill>
                <a:srgbClr val="2B95DD"/>
              </a:solidFill>
              <a:latin typeface="Helvetica" charset="0"/>
              <a:ea typeface="Helvetica" charset="0"/>
              <a:cs typeface="Helvetica" charset="0"/>
            </a:endParaRPr>
          </a:p>
        </p:txBody>
      </p:sp>
    </p:spTree>
    <p:extLst>
      <p:ext uri="{BB962C8B-B14F-4D97-AF65-F5344CB8AC3E}">
        <p14:creationId xmlns:p14="http://schemas.microsoft.com/office/powerpoint/2010/main" val="147260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rot="10800000">
            <a:off x="2734056" y="0"/>
            <a:ext cx="6409942" cy="5176806"/>
          </a:xfrm>
          <a:prstGeom prst="rect">
            <a:avLst/>
          </a:prstGeom>
          <a:gradFill flip="none" rotWithShape="1">
            <a:gsLst>
              <a:gs pos="37000">
                <a:schemeClr val="bg1"/>
              </a:gs>
              <a:gs pos="100000">
                <a:schemeClr val="bg1">
                  <a:alpha val="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 name="Title 1"/>
          <p:cNvSpPr>
            <a:spLocks noGrp="1"/>
          </p:cNvSpPr>
          <p:nvPr>
            <p:ph type="title"/>
          </p:nvPr>
        </p:nvSpPr>
        <p:spPr>
          <a:xfrm>
            <a:off x="668978" y="316717"/>
            <a:ext cx="7641206" cy="679033"/>
          </a:xfrm>
        </p:spPr>
        <p:txBody>
          <a:bodyPr/>
          <a:lstStyle/>
          <a:p>
            <a:pPr algn="l"/>
            <a:r>
              <a:rPr lang="en-US" sz="3200" dirty="0">
                <a:solidFill>
                  <a:srgbClr val="019A99"/>
                </a:solidFill>
                <a:latin typeface="Helvetica Light" charset="0"/>
                <a:ea typeface="Helvetica Light" charset="0"/>
                <a:cs typeface="Helvetica Light" charset="0"/>
              </a:rPr>
              <a:t>Digital Transformation at Siemens</a:t>
            </a:r>
          </a:p>
        </p:txBody>
      </p:sp>
      <p:sp>
        <p:nvSpPr>
          <p:cNvPr id="4" name="Rectangle 3"/>
          <p:cNvSpPr/>
          <p:nvPr/>
        </p:nvSpPr>
        <p:spPr>
          <a:xfrm>
            <a:off x="5916" y="-20936"/>
            <a:ext cx="135646" cy="5178710"/>
          </a:xfrm>
          <a:prstGeom prst="rect">
            <a:avLst/>
          </a:prstGeom>
          <a:solidFill>
            <a:srgbClr val="019A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solidFill>
                <a:schemeClr val="bg1"/>
              </a:solidFill>
              <a:latin typeface="Helvetica" charset="0"/>
            </a:endParaRPr>
          </a:p>
        </p:txBody>
      </p:sp>
      <p:sp>
        <p:nvSpPr>
          <p:cNvPr id="13" name="Rectangle 12"/>
          <p:cNvSpPr/>
          <p:nvPr/>
        </p:nvSpPr>
        <p:spPr>
          <a:xfrm>
            <a:off x="668978" y="1990206"/>
            <a:ext cx="4567771" cy="276999"/>
          </a:xfrm>
          <a:prstGeom prst="rect">
            <a:avLst/>
          </a:prstGeom>
        </p:spPr>
        <p:txBody>
          <a:bodyPr>
            <a:spAutoFit/>
          </a:bodyPr>
          <a:lstStyle/>
          <a:p>
            <a:r>
              <a:rPr lang="en-US" sz="1200" b="1" dirty="0">
                <a:solidFill>
                  <a:srgbClr val="019A99"/>
                </a:solidFill>
                <a:latin typeface="Helvetica" charset="0"/>
                <a:ea typeface="Helvetica" charset="0"/>
                <a:cs typeface="Helvetica" charset="0"/>
              </a:rPr>
              <a:t>SIEMENS IT GOALS</a:t>
            </a:r>
            <a:endParaRPr lang="en-US" sz="1798" dirty="0">
              <a:solidFill>
                <a:srgbClr val="019A99"/>
              </a:solidFill>
              <a:latin typeface="Helvetica" charset="0"/>
              <a:ea typeface="Helvetica" charset="0"/>
              <a:cs typeface="Helvetica" charset="0"/>
            </a:endParaRPr>
          </a:p>
        </p:txBody>
      </p:sp>
      <p:sp>
        <p:nvSpPr>
          <p:cNvPr id="16" name="Rectangle 15"/>
          <p:cNvSpPr/>
          <p:nvPr/>
        </p:nvSpPr>
        <p:spPr>
          <a:xfrm>
            <a:off x="1292643" y="2370164"/>
            <a:ext cx="3398661" cy="2308324"/>
          </a:xfrm>
          <a:prstGeom prst="rect">
            <a:avLst/>
          </a:prstGeom>
        </p:spPr>
        <p:txBody>
          <a:bodyPr wrap="square">
            <a:spAutoFit/>
          </a:bodyPr>
          <a:lstStyle/>
          <a:p>
            <a:r>
              <a:rPr lang="en-US" sz="1200" b="1" dirty="0">
                <a:solidFill>
                  <a:schemeClr val="tx1">
                    <a:lumMod val="75000"/>
                    <a:lumOff val="25000"/>
                  </a:schemeClr>
                </a:solidFill>
                <a:latin typeface="Helvetica" charset="0"/>
                <a:ea typeface="Helvetica" charset="0"/>
                <a:cs typeface="Helvetica" charset="0"/>
              </a:rPr>
              <a:t>CUT COST</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Expensive NAS infrastructure ($60M / year) </a:t>
            </a:r>
            <a:br>
              <a:rPr lang="en-US" sz="1200" dirty="0">
                <a:solidFill>
                  <a:schemeClr val="tx1">
                    <a:lumMod val="75000"/>
                    <a:lumOff val="25000"/>
                  </a:schemeClr>
                </a:solidFill>
                <a:latin typeface="Helvetica" charset="0"/>
                <a:ea typeface="Helvetica" charset="0"/>
                <a:cs typeface="Helvetica" charset="0"/>
              </a:rPr>
            </a:br>
            <a:endParaRPr lang="en-US" sz="1200" dirty="0">
              <a:solidFill>
                <a:schemeClr val="tx1">
                  <a:lumMod val="75000"/>
                  <a:lumOff val="25000"/>
                </a:schemeClr>
              </a:solidFill>
              <a:latin typeface="Helvetica" charset="0"/>
              <a:ea typeface="Helvetica" charset="0"/>
              <a:cs typeface="Helvetica" charset="0"/>
            </a:endParaRPr>
          </a:p>
          <a:p>
            <a:pPr marL="171450" indent="-171450">
              <a:buFont typeface="Arial" charset="0"/>
              <a:buChar char="•"/>
            </a:pPr>
            <a:endParaRPr lang="en-US" sz="1200" dirty="0">
              <a:solidFill>
                <a:schemeClr val="tx1">
                  <a:lumMod val="75000"/>
                  <a:lumOff val="25000"/>
                </a:schemeClr>
              </a:solidFill>
              <a:latin typeface="Helvetica" charset="0"/>
              <a:ea typeface="Helvetica" charset="0"/>
              <a:cs typeface="Helvetica" charset="0"/>
            </a:endParaRPr>
          </a:p>
          <a:p>
            <a:r>
              <a:rPr lang="en-US" sz="1200" b="1" dirty="0">
                <a:solidFill>
                  <a:schemeClr val="tx1">
                    <a:lumMod val="75000"/>
                    <a:lumOff val="25000"/>
                  </a:schemeClr>
                </a:solidFill>
                <a:latin typeface="Helvetica" charset="0"/>
                <a:ea typeface="Helvetica" charset="0"/>
                <a:cs typeface="Helvetica" charset="0"/>
              </a:rPr>
              <a:t>REDUCE IT ADMINSTRATION</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NAS file share infrastructure outdated </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Distributed over 200+ data centers</a:t>
            </a:r>
            <a:br>
              <a:rPr lang="en-US" sz="1200" dirty="0">
                <a:solidFill>
                  <a:schemeClr val="tx1">
                    <a:lumMod val="75000"/>
                    <a:lumOff val="25000"/>
                  </a:schemeClr>
                </a:solidFill>
                <a:latin typeface="Helvetica" charset="0"/>
                <a:ea typeface="Helvetica" charset="0"/>
                <a:cs typeface="Helvetica" charset="0"/>
              </a:rPr>
            </a:br>
            <a:endParaRPr lang="en-US" sz="1200" dirty="0">
              <a:solidFill>
                <a:schemeClr val="tx1">
                  <a:lumMod val="75000"/>
                  <a:lumOff val="25000"/>
                </a:schemeClr>
              </a:solidFill>
              <a:latin typeface="Helvetica" charset="0"/>
              <a:ea typeface="Helvetica" charset="0"/>
              <a:cs typeface="Helvetica" charset="0"/>
            </a:endParaRPr>
          </a:p>
          <a:p>
            <a:r>
              <a:rPr lang="en-US" sz="1200" b="1" dirty="0">
                <a:solidFill>
                  <a:schemeClr val="tx1">
                    <a:lumMod val="75000"/>
                    <a:lumOff val="25000"/>
                  </a:schemeClr>
                </a:solidFill>
                <a:latin typeface="Helvetica" charset="0"/>
                <a:ea typeface="Helvetica" charset="0"/>
                <a:cs typeface="Helvetica" charset="0"/>
              </a:rPr>
              <a:t>INCREASE USER PRODUCTIVITY</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No offline access</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No mobile access</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Limited to no sharing and collaboration</a:t>
            </a:r>
          </a:p>
        </p:txBody>
      </p:sp>
      <p:sp>
        <p:nvSpPr>
          <p:cNvPr id="20" name="Rectangle 19"/>
          <p:cNvSpPr/>
          <p:nvPr/>
        </p:nvSpPr>
        <p:spPr>
          <a:xfrm>
            <a:off x="4940578" y="2015268"/>
            <a:ext cx="3208811" cy="276999"/>
          </a:xfrm>
          <a:prstGeom prst="rect">
            <a:avLst/>
          </a:prstGeom>
        </p:spPr>
        <p:txBody>
          <a:bodyPr wrap="square">
            <a:spAutoFit/>
          </a:bodyPr>
          <a:lstStyle/>
          <a:p>
            <a:r>
              <a:rPr lang="en-US" sz="1200" b="1" dirty="0">
                <a:solidFill>
                  <a:srgbClr val="019A99"/>
                </a:solidFill>
                <a:latin typeface="Helvetica" charset="0"/>
                <a:ea typeface="Helvetica" charset="0"/>
                <a:cs typeface="Helvetica" charset="0"/>
              </a:rPr>
              <a:t>SMARTSTORAGE SOLUTION</a:t>
            </a:r>
            <a:endParaRPr lang="en-US" sz="1798" dirty="0">
              <a:solidFill>
                <a:srgbClr val="019A99"/>
              </a:solidFill>
              <a:latin typeface="Helvetica" charset="0"/>
              <a:ea typeface="Helvetica" charset="0"/>
              <a:cs typeface="Helvetica" charset="0"/>
            </a:endParaRPr>
          </a:p>
        </p:txBody>
      </p:sp>
      <p:sp>
        <p:nvSpPr>
          <p:cNvPr id="30" name="Rectangle 29"/>
          <p:cNvSpPr/>
          <p:nvPr/>
        </p:nvSpPr>
        <p:spPr>
          <a:xfrm>
            <a:off x="5526508" y="2294325"/>
            <a:ext cx="3391249" cy="2677656"/>
          </a:xfrm>
          <a:prstGeom prst="rect">
            <a:avLst/>
          </a:prstGeom>
        </p:spPr>
        <p:txBody>
          <a:bodyPr wrap="square">
            <a:spAutoFit/>
          </a:bodyPr>
          <a:lstStyle/>
          <a:p>
            <a:r>
              <a:rPr lang="en-US" sz="1200" b="1" dirty="0">
                <a:solidFill>
                  <a:schemeClr val="tx1">
                    <a:lumMod val="75000"/>
                    <a:lumOff val="25000"/>
                  </a:schemeClr>
                </a:solidFill>
                <a:latin typeface="Helvetica" charset="0"/>
                <a:ea typeface="Helvetica" charset="0"/>
                <a:cs typeface="Helvetica" charset="0"/>
              </a:rPr>
              <a:t>COST SAVINGS</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Annual savings of </a:t>
            </a:r>
            <a:r>
              <a:rPr lang="en-US" sz="1200" b="1" dirty="0">
                <a:solidFill>
                  <a:schemeClr val="tx1">
                    <a:lumMod val="75000"/>
                    <a:lumOff val="25000"/>
                  </a:schemeClr>
                </a:solidFill>
                <a:latin typeface="Helvetica" charset="0"/>
                <a:ea typeface="Helvetica" charset="0"/>
                <a:cs typeface="Helvetica" charset="0"/>
              </a:rPr>
              <a:t>$24 Million</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Migration from NAS to Elastic Cloud Storage</a:t>
            </a:r>
          </a:p>
          <a:p>
            <a:endParaRPr lang="en-US" sz="1200" dirty="0">
              <a:solidFill>
                <a:schemeClr val="tx1">
                  <a:lumMod val="75000"/>
                  <a:lumOff val="25000"/>
                </a:schemeClr>
              </a:solidFill>
              <a:latin typeface="Helvetica" charset="0"/>
              <a:ea typeface="Helvetica" charset="0"/>
              <a:cs typeface="Helvetica" charset="0"/>
            </a:endParaRPr>
          </a:p>
          <a:p>
            <a:r>
              <a:rPr lang="en-US" sz="1200" b="1" dirty="0">
                <a:solidFill>
                  <a:schemeClr val="tx1">
                    <a:lumMod val="75000"/>
                    <a:lumOff val="25000"/>
                  </a:schemeClr>
                </a:solidFill>
                <a:latin typeface="Helvetica" charset="0"/>
                <a:ea typeface="Helvetica" charset="0"/>
                <a:cs typeface="Helvetica" charset="0"/>
              </a:rPr>
              <a:t>REDUCED IT ADMINSTRATION</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Modern Syncplicity EFSS solution</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Consolidated down to 4 global data centers</a:t>
            </a:r>
          </a:p>
          <a:p>
            <a:pPr marL="171450" indent="-171450">
              <a:buFont typeface="Arial" charset="0"/>
              <a:buChar char="•"/>
            </a:pPr>
            <a:endParaRPr lang="en-US" sz="1200" dirty="0">
              <a:solidFill>
                <a:schemeClr val="tx1">
                  <a:lumMod val="75000"/>
                  <a:lumOff val="25000"/>
                </a:schemeClr>
              </a:solidFill>
              <a:latin typeface="Helvetica" charset="0"/>
              <a:ea typeface="Helvetica" charset="0"/>
              <a:cs typeface="Helvetica" charset="0"/>
            </a:endParaRPr>
          </a:p>
          <a:p>
            <a:r>
              <a:rPr lang="en-US" sz="1200" b="1" dirty="0">
                <a:solidFill>
                  <a:schemeClr val="tx1">
                    <a:lumMod val="75000"/>
                    <a:lumOff val="25000"/>
                  </a:schemeClr>
                </a:solidFill>
                <a:latin typeface="Helvetica" charset="0"/>
                <a:ea typeface="Helvetica" charset="0"/>
                <a:cs typeface="Helvetica" charset="0"/>
              </a:rPr>
              <a:t>INCREASED USER PRODUCTIVITY</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Mobile and offline access from anywhere</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Easy and secure internal and external sharing and collaboration</a:t>
            </a:r>
          </a:p>
          <a:p>
            <a:pPr marL="171450" indent="-171450">
              <a:buFont typeface="Arial" charset="0"/>
              <a:buChar char="•"/>
            </a:pPr>
            <a:r>
              <a:rPr lang="en-US" sz="1200" dirty="0">
                <a:solidFill>
                  <a:schemeClr val="tx1">
                    <a:lumMod val="75000"/>
                    <a:lumOff val="25000"/>
                  </a:schemeClr>
                </a:solidFill>
                <a:latin typeface="Helvetica" charset="0"/>
                <a:ea typeface="Helvetica" charset="0"/>
                <a:cs typeface="Helvetica" charset="0"/>
              </a:rPr>
              <a:t>Real-time desktop document protection and backup</a:t>
            </a:r>
          </a:p>
        </p:txBody>
      </p:sp>
      <p:pic>
        <p:nvPicPr>
          <p:cNvPr id="25" name="Picture 24"/>
          <p:cNvPicPr>
            <a:picLocks noChangeAspect="1"/>
          </p:cNvPicPr>
          <p:nvPr/>
        </p:nvPicPr>
        <p:blipFill>
          <a:blip r:embed="rId3"/>
          <a:stretch>
            <a:fillRect/>
          </a:stretch>
        </p:blipFill>
        <p:spPr>
          <a:xfrm>
            <a:off x="724709" y="2355723"/>
            <a:ext cx="503337" cy="488956"/>
          </a:xfrm>
          <a:prstGeom prst="rect">
            <a:avLst/>
          </a:prstGeom>
        </p:spPr>
      </p:pic>
      <p:pic>
        <p:nvPicPr>
          <p:cNvPr id="26" name="Picture 25"/>
          <p:cNvPicPr>
            <a:picLocks noChangeAspect="1"/>
          </p:cNvPicPr>
          <p:nvPr/>
        </p:nvPicPr>
        <p:blipFill>
          <a:blip r:embed="rId4"/>
          <a:stretch>
            <a:fillRect/>
          </a:stretch>
        </p:blipFill>
        <p:spPr>
          <a:xfrm>
            <a:off x="719466" y="3966246"/>
            <a:ext cx="508580" cy="494049"/>
          </a:xfrm>
          <a:prstGeom prst="rect">
            <a:avLst/>
          </a:prstGeom>
        </p:spPr>
      </p:pic>
      <p:pic>
        <p:nvPicPr>
          <p:cNvPr id="32" name="Picture 31"/>
          <p:cNvPicPr>
            <a:picLocks noChangeAspect="1"/>
          </p:cNvPicPr>
          <p:nvPr/>
        </p:nvPicPr>
        <p:blipFill>
          <a:blip r:embed="rId3"/>
          <a:stretch>
            <a:fillRect/>
          </a:stretch>
        </p:blipFill>
        <p:spPr>
          <a:xfrm>
            <a:off x="4991434" y="2355723"/>
            <a:ext cx="503337" cy="488956"/>
          </a:xfrm>
          <a:prstGeom prst="rect">
            <a:avLst/>
          </a:prstGeom>
        </p:spPr>
      </p:pic>
      <p:pic>
        <p:nvPicPr>
          <p:cNvPr id="33" name="Picture 32"/>
          <p:cNvPicPr>
            <a:picLocks noChangeAspect="1"/>
          </p:cNvPicPr>
          <p:nvPr/>
        </p:nvPicPr>
        <p:blipFill>
          <a:blip r:embed="rId4"/>
          <a:stretch>
            <a:fillRect/>
          </a:stretch>
        </p:blipFill>
        <p:spPr>
          <a:xfrm>
            <a:off x="4986191" y="3966246"/>
            <a:ext cx="508580" cy="494049"/>
          </a:xfrm>
          <a:prstGeom prst="rect">
            <a:avLst/>
          </a:prstGeom>
        </p:spPr>
      </p:pic>
      <p:grpSp>
        <p:nvGrpSpPr>
          <p:cNvPr id="8" name="Group 7"/>
          <p:cNvGrpSpPr/>
          <p:nvPr/>
        </p:nvGrpSpPr>
        <p:grpSpPr>
          <a:xfrm>
            <a:off x="4973773" y="3054568"/>
            <a:ext cx="520998" cy="520998"/>
            <a:chOff x="5046925" y="2552779"/>
            <a:chExt cx="520998" cy="520998"/>
          </a:xfrm>
        </p:grpSpPr>
        <p:sp>
          <p:nvSpPr>
            <p:cNvPr id="7" name="Oval 6"/>
            <p:cNvSpPr/>
            <p:nvPr/>
          </p:nvSpPr>
          <p:spPr>
            <a:xfrm>
              <a:off x="5059343" y="2568419"/>
              <a:ext cx="484164" cy="484164"/>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5"/>
            <a:stretch>
              <a:fillRect/>
            </a:stretch>
          </p:blipFill>
          <p:spPr>
            <a:xfrm>
              <a:off x="5046925" y="2552779"/>
              <a:ext cx="520998" cy="520998"/>
            </a:xfrm>
            <a:prstGeom prst="rect">
              <a:avLst/>
            </a:prstGeom>
          </p:spPr>
        </p:pic>
      </p:grpSp>
      <p:grpSp>
        <p:nvGrpSpPr>
          <p:cNvPr id="35" name="Group 34"/>
          <p:cNvGrpSpPr/>
          <p:nvPr/>
        </p:nvGrpSpPr>
        <p:grpSpPr>
          <a:xfrm>
            <a:off x="719466" y="3054568"/>
            <a:ext cx="520998" cy="520998"/>
            <a:chOff x="5046925" y="2552779"/>
            <a:chExt cx="520998" cy="520998"/>
          </a:xfrm>
        </p:grpSpPr>
        <p:sp>
          <p:nvSpPr>
            <p:cNvPr id="36" name="Oval 35"/>
            <p:cNvSpPr/>
            <p:nvPr/>
          </p:nvSpPr>
          <p:spPr>
            <a:xfrm>
              <a:off x="5059343" y="2568419"/>
              <a:ext cx="484164" cy="484164"/>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7" name="Picture 36"/>
            <p:cNvPicPr>
              <a:picLocks noChangeAspect="1"/>
            </p:cNvPicPr>
            <p:nvPr/>
          </p:nvPicPr>
          <p:blipFill>
            <a:blip r:embed="rId5"/>
            <a:stretch>
              <a:fillRect/>
            </a:stretch>
          </p:blipFill>
          <p:spPr>
            <a:xfrm>
              <a:off x="5046925" y="2552779"/>
              <a:ext cx="520998" cy="520998"/>
            </a:xfrm>
            <a:prstGeom prst="rect">
              <a:avLst/>
            </a:prstGeom>
          </p:spPr>
        </p:pic>
      </p:gr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00108" y="116558"/>
            <a:ext cx="1611472" cy="383530"/>
          </a:xfrm>
          <a:prstGeom prst="rect">
            <a:avLst/>
          </a:prstGeom>
        </p:spPr>
      </p:pic>
      <p:sp>
        <p:nvSpPr>
          <p:cNvPr id="22" name="Rectangle 21"/>
          <p:cNvSpPr/>
          <p:nvPr/>
        </p:nvSpPr>
        <p:spPr>
          <a:xfrm>
            <a:off x="670548" y="1030243"/>
            <a:ext cx="4567771" cy="276999"/>
          </a:xfrm>
          <a:prstGeom prst="rect">
            <a:avLst/>
          </a:prstGeom>
        </p:spPr>
        <p:txBody>
          <a:bodyPr>
            <a:spAutoFit/>
          </a:bodyPr>
          <a:lstStyle/>
          <a:p>
            <a:r>
              <a:rPr lang="en-US" sz="1200" b="1" dirty="0">
                <a:solidFill>
                  <a:srgbClr val="019A99"/>
                </a:solidFill>
                <a:latin typeface="Helvetica" charset="0"/>
                <a:ea typeface="Helvetica" charset="0"/>
                <a:cs typeface="Helvetica" charset="0"/>
              </a:rPr>
              <a:t>SIEMENS AG</a:t>
            </a:r>
            <a:endParaRPr lang="en-US" sz="1798" dirty="0">
              <a:solidFill>
                <a:srgbClr val="019A99"/>
              </a:solidFill>
              <a:latin typeface="Helvetica" charset="0"/>
              <a:ea typeface="Helvetica" charset="0"/>
              <a:cs typeface="Helvetica" charset="0"/>
            </a:endParaRPr>
          </a:p>
        </p:txBody>
      </p:sp>
      <p:sp>
        <p:nvSpPr>
          <p:cNvPr id="23" name="Rectangle 22"/>
          <p:cNvSpPr/>
          <p:nvPr/>
        </p:nvSpPr>
        <p:spPr>
          <a:xfrm>
            <a:off x="668978" y="1244832"/>
            <a:ext cx="4304795" cy="461665"/>
          </a:xfrm>
          <a:prstGeom prst="rect">
            <a:avLst/>
          </a:prstGeom>
        </p:spPr>
        <p:txBody>
          <a:bodyPr wrap="square">
            <a:spAutoFit/>
          </a:bodyPr>
          <a:lstStyle/>
          <a:p>
            <a:r>
              <a:rPr lang="en-US" sz="1200" dirty="0">
                <a:solidFill>
                  <a:schemeClr val="tx1">
                    <a:lumMod val="75000"/>
                    <a:lumOff val="25000"/>
                  </a:schemeClr>
                </a:solidFill>
                <a:latin typeface="Helvetica" charset="0"/>
                <a:ea typeface="Helvetica" charset="0"/>
                <a:cs typeface="Helvetica" charset="0"/>
              </a:rPr>
              <a:t>One of the world’s largest and most admired companies leading in industry, energy, healthcare and infrastructure</a:t>
            </a:r>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72001" y="1228154"/>
            <a:ext cx="799339" cy="553759"/>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40516" y="1196326"/>
            <a:ext cx="980616" cy="582866"/>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06300" y="1190086"/>
            <a:ext cx="801513" cy="581821"/>
          </a:xfrm>
          <a:prstGeom prst="rect">
            <a:avLst/>
          </a:prstGeom>
        </p:spPr>
      </p:pic>
    </p:spTree>
    <p:extLst>
      <p:ext uri="{BB962C8B-B14F-4D97-AF65-F5344CB8AC3E}">
        <p14:creationId xmlns:p14="http://schemas.microsoft.com/office/powerpoint/2010/main" val="200430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06303BFA-198F-4DB4-8400-4324889DF774}"/>
              </a:ext>
            </a:extLst>
          </p:cNvPr>
          <p:cNvSpPr>
            <a:spLocks noGrp="1"/>
          </p:cNvSpPr>
          <p:nvPr>
            <p:ph type="title"/>
          </p:nvPr>
        </p:nvSpPr>
        <p:spPr>
          <a:xfrm>
            <a:off x="624264" y="721837"/>
            <a:ext cx="4328735" cy="1836114"/>
          </a:xfrm>
        </p:spPr>
        <p:txBody>
          <a:bodyPr/>
          <a:lstStyle/>
          <a:p>
            <a:r>
              <a:rPr lang="en-US" dirty="0" smtClean="0"/>
              <a:t>Syncplicity </a:t>
            </a:r>
            <a:r>
              <a:rPr lang="mr-IN" dirty="0" smtClean="0"/>
              <a:t>–</a:t>
            </a:r>
            <a:r>
              <a:rPr lang="en-US" dirty="0"/>
              <a:t> </a:t>
            </a:r>
            <a:r>
              <a:rPr lang="en-US" dirty="0" smtClean="0"/>
              <a:t>Client</a:t>
            </a:r>
            <a:endParaRPr lang="en-US" dirty="0"/>
          </a:p>
        </p:txBody>
      </p:sp>
      <p:sp>
        <p:nvSpPr>
          <p:cNvPr id="6" name="Rectangle 5">
            <a:extLst>
              <a:ext uri="{FF2B5EF4-FFF2-40B4-BE49-F238E27FC236}">
                <a16:creationId xmlns:a16="http://schemas.microsoft.com/office/drawing/2014/main" xmlns="" id="{047B5F27-C20A-4E37-A5E9-06A7E4B729B4}"/>
              </a:ext>
            </a:extLst>
          </p:cNvPr>
          <p:cNvSpPr/>
          <p:nvPr/>
        </p:nvSpPr>
        <p:spPr>
          <a:xfrm>
            <a:off x="624265" y="3562350"/>
            <a:ext cx="2118935" cy="609600"/>
          </a:xfrm>
          <a:prstGeom prst="rect">
            <a:avLst/>
          </a:prstGeom>
          <a:solidFill>
            <a:srgbClr val="FFFFFF"/>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910" y="4156267"/>
            <a:ext cx="1953316" cy="415548"/>
          </a:xfrm>
          <a:prstGeom prst="rect">
            <a:avLst/>
          </a:prstGeom>
        </p:spPr>
      </p:pic>
    </p:spTree>
    <p:extLst>
      <p:ext uri="{BB962C8B-B14F-4D97-AF65-F5344CB8AC3E}">
        <p14:creationId xmlns:p14="http://schemas.microsoft.com/office/powerpoint/2010/main" val="87685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Client</a:t>
            </a:r>
            <a:endParaRPr lang="en-US" dirty="0"/>
          </a:p>
        </p:txBody>
      </p:sp>
      <p:sp>
        <p:nvSpPr>
          <p:cNvPr id="18" name="Rectangle 17"/>
          <p:cNvSpPr/>
          <p:nvPr/>
        </p:nvSpPr>
        <p:spPr>
          <a:xfrm>
            <a:off x="4800600" y="1280361"/>
            <a:ext cx="4191000" cy="2971800"/>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2400" y="1280361"/>
            <a:ext cx="4419600" cy="2971800"/>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7246" y="1368733"/>
            <a:ext cx="2013048" cy="386064"/>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7246" y="1870246"/>
            <a:ext cx="1968697" cy="849954"/>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33600" y="2788890"/>
            <a:ext cx="2331474" cy="1429714"/>
          </a:xfrm>
          <a:prstGeom prst="rect">
            <a:avLst/>
          </a:prstGeom>
        </p:spPr>
      </p:pic>
      <p:sp>
        <p:nvSpPr>
          <p:cNvPr id="23" name="Rectangle 22"/>
          <p:cNvSpPr/>
          <p:nvPr/>
        </p:nvSpPr>
        <p:spPr>
          <a:xfrm>
            <a:off x="268485" y="1368445"/>
            <a:ext cx="4059413" cy="276999"/>
          </a:xfrm>
          <a:prstGeom prst="rect">
            <a:avLst/>
          </a:prstGeom>
        </p:spPr>
        <p:txBody>
          <a:bodyPr wrap="square">
            <a:spAutoFit/>
          </a:bodyPr>
          <a:lstStyle/>
          <a:p>
            <a:r>
              <a:rPr lang="en-US" sz="1200" dirty="0">
                <a:solidFill>
                  <a:schemeClr val="tx2"/>
                </a:solidFill>
              </a:rPr>
              <a:t>Windows Systray icon</a:t>
            </a:r>
          </a:p>
        </p:txBody>
      </p:sp>
      <p:sp>
        <p:nvSpPr>
          <p:cNvPr id="24" name="Rectangle 23"/>
          <p:cNvSpPr/>
          <p:nvPr/>
        </p:nvSpPr>
        <p:spPr>
          <a:xfrm>
            <a:off x="268486" y="1865551"/>
            <a:ext cx="4059413" cy="276999"/>
          </a:xfrm>
          <a:prstGeom prst="rect">
            <a:avLst/>
          </a:prstGeom>
        </p:spPr>
        <p:txBody>
          <a:bodyPr wrap="square">
            <a:spAutoFit/>
          </a:bodyPr>
          <a:lstStyle/>
          <a:p>
            <a:r>
              <a:rPr lang="en-US" sz="1200" dirty="0">
                <a:solidFill>
                  <a:schemeClr val="tx2"/>
                </a:solidFill>
              </a:rPr>
              <a:t>Windows Task Bar</a:t>
            </a:r>
          </a:p>
        </p:txBody>
      </p:sp>
      <p:sp>
        <p:nvSpPr>
          <p:cNvPr id="25" name="Rectangle 24"/>
          <p:cNvSpPr/>
          <p:nvPr/>
        </p:nvSpPr>
        <p:spPr>
          <a:xfrm>
            <a:off x="268485" y="2784924"/>
            <a:ext cx="2074058" cy="461665"/>
          </a:xfrm>
          <a:prstGeom prst="rect">
            <a:avLst/>
          </a:prstGeom>
        </p:spPr>
        <p:txBody>
          <a:bodyPr wrap="square">
            <a:spAutoFit/>
          </a:bodyPr>
          <a:lstStyle/>
          <a:p>
            <a:r>
              <a:rPr lang="en-US" sz="1200" dirty="0">
                <a:solidFill>
                  <a:schemeClr val="tx2"/>
                </a:solidFill>
              </a:rPr>
              <a:t>Windows Manage Folders View</a:t>
            </a:r>
          </a:p>
        </p:txBody>
      </p:sp>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25476" y="1739216"/>
            <a:ext cx="1257313" cy="1825687"/>
          </a:xfrm>
          <a:prstGeom prst="rect">
            <a:avLst/>
          </a:prstGeom>
        </p:spPr>
      </p:pic>
      <p:pic>
        <p:nvPicPr>
          <p:cNvPr id="27" name="Picture 2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3200" y="1367655"/>
            <a:ext cx="2129589" cy="260766"/>
          </a:xfrm>
          <a:prstGeom prst="rect">
            <a:avLst/>
          </a:prstGeom>
        </p:spPr>
      </p:pic>
      <p:sp>
        <p:nvSpPr>
          <p:cNvPr id="28" name="Rectangle 27"/>
          <p:cNvSpPr/>
          <p:nvPr/>
        </p:nvSpPr>
        <p:spPr>
          <a:xfrm>
            <a:off x="5008387" y="1368445"/>
            <a:ext cx="1726781" cy="276999"/>
          </a:xfrm>
          <a:prstGeom prst="rect">
            <a:avLst/>
          </a:prstGeom>
        </p:spPr>
        <p:txBody>
          <a:bodyPr wrap="square">
            <a:spAutoFit/>
          </a:bodyPr>
          <a:lstStyle/>
          <a:p>
            <a:r>
              <a:rPr lang="en-US" sz="1200" dirty="0">
                <a:solidFill>
                  <a:schemeClr val="tx2"/>
                </a:solidFill>
              </a:rPr>
              <a:t>Mac Finder Icon</a:t>
            </a:r>
          </a:p>
        </p:txBody>
      </p:sp>
      <p:sp>
        <p:nvSpPr>
          <p:cNvPr id="29" name="Rectangle 28"/>
          <p:cNvSpPr/>
          <p:nvPr/>
        </p:nvSpPr>
        <p:spPr>
          <a:xfrm>
            <a:off x="5008387" y="1754797"/>
            <a:ext cx="4059413" cy="276999"/>
          </a:xfrm>
          <a:prstGeom prst="rect">
            <a:avLst/>
          </a:prstGeom>
        </p:spPr>
        <p:txBody>
          <a:bodyPr wrap="square">
            <a:spAutoFit/>
          </a:bodyPr>
          <a:lstStyle/>
          <a:p>
            <a:r>
              <a:rPr lang="en-US" sz="1200" dirty="0">
                <a:solidFill>
                  <a:schemeClr val="tx2"/>
                </a:solidFill>
              </a:rPr>
              <a:t>Mac Task Bar</a:t>
            </a:r>
          </a:p>
        </p:txBody>
      </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35297" y="2784924"/>
            <a:ext cx="1847492" cy="1433680"/>
          </a:xfrm>
          <a:prstGeom prst="rect">
            <a:avLst/>
          </a:prstGeom>
          <a:ln>
            <a:solidFill>
              <a:schemeClr val="tx2"/>
            </a:solidFill>
          </a:ln>
        </p:spPr>
      </p:pic>
      <p:sp>
        <p:nvSpPr>
          <p:cNvPr id="31" name="Rectangle 30"/>
          <p:cNvSpPr/>
          <p:nvPr/>
        </p:nvSpPr>
        <p:spPr>
          <a:xfrm>
            <a:off x="5008387" y="2784924"/>
            <a:ext cx="4059413" cy="461665"/>
          </a:xfrm>
          <a:prstGeom prst="rect">
            <a:avLst/>
          </a:prstGeom>
        </p:spPr>
        <p:txBody>
          <a:bodyPr wrap="square">
            <a:spAutoFit/>
          </a:bodyPr>
          <a:lstStyle/>
          <a:p>
            <a:r>
              <a:rPr lang="en-US" sz="1200" dirty="0">
                <a:solidFill>
                  <a:schemeClr val="tx2"/>
                </a:solidFill>
              </a:rPr>
              <a:t>Mac Manage </a:t>
            </a:r>
          </a:p>
          <a:p>
            <a:r>
              <a:rPr lang="en-US" sz="1200" dirty="0">
                <a:solidFill>
                  <a:schemeClr val="tx2"/>
                </a:solidFill>
              </a:rPr>
              <a:t>Folders View</a:t>
            </a:r>
          </a:p>
        </p:txBody>
      </p:sp>
      <p:sp>
        <p:nvSpPr>
          <p:cNvPr id="32" name="Rectangle 31"/>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62814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folder vs Syncplicity Folder</a:t>
            </a:r>
            <a:br>
              <a:rPr lang="en-US" dirty="0"/>
            </a:br>
            <a:endParaRPr lang="en-US" dirty="0"/>
          </a:p>
        </p:txBody>
      </p:sp>
      <p:sp>
        <p:nvSpPr>
          <p:cNvPr id="3" name="Content Placeholder 2"/>
          <p:cNvSpPr>
            <a:spLocks noGrp="1"/>
          </p:cNvSpPr>
          <p:nvPr>
            <p:ph sz="quarter" idx="10"/>
          </p:nvPr>
        </p:nvSpPr>
        <p:spPr>
          <a:xfrm>
            <a:off x="76200" y="1512971"/>
            <a:ext cx="4267200" cy="4114800"/>
          </a:xfrm>
        </p:spPr>
        <p:txBody>
          <a:bodyPr/>
          <a:lstStyle/>
          <a:p>
            <a:r>
              <a:rPr lang="nl-BE" sz="2000" dirty="0"/>
              <a:t>Multi/Any-folder sync </a:t>
            </a:r>
            <a:br>
              <a:rPr lang="nl-BE" sz="2000" dirty="0"/>
            </a:br>
            <a:r>
              <a:rPr lang="nl-BE" sz="1100" dirty="0">
                <a:solidFill>
                  <a:schemeClr val="bg1">
                    <a:lumMod val="65000"/>
                  </a:schemeClr>
                </a:solidFill>
              </a:rPr>
              <a:t>(=no magical folder concept)</a:t>
            </a:r>
            <a:endParaRPr lang="en-US" sz="1400" dirty="0">
              <a:solidFill>
                <a:schemeClr val="bg1">
                  <a:lumMod val="65000"/>
                </a:schemeClr>
              </a:solidFill>
            </a:endParaRPr>
          </a:p>
          <a:p>
            <a:r>
              <a:rPr lang="en-US" sz="2000" dirty="0"/>
              <a:t>Right-Click, Add any folder. </a:t>
            </a:r>
          </a:p>
          <a:p>
            <a:r>
              <a:rPr lang="nl-BE" sz="2000" dirty="0"/>
              <a:t>Admin can enforce any folder to be synced.</a:t>
            </a:r>
            <a:br>
              <a:rPr lang="nl-BE" sz="2000" dirty="0"/>
            </a:br>
            <a:r>
              <a:rPr lang="nl-BE" sz="1100" dirty="0">
                <a:solidFill>
                  <a:schemeClr val="bg1">
                    <a:lumMod val="65000"/>
                  </a:schemeClr>
                </a:solidFill>
              </a:rPr>
              <a:t>(= Free Desktop Protection)</a:t>
            </a:r>
          </a:p>
          <a:p>
            <a:r>
              <a:rPr lang="en-US" sz="2000" dirty="0"/>
              <a:t>Shared Folders</a:t>
            </a:r>
            <a:br>
              <a:rPr lang="en-US" sz="2000" dirty="0"/>
            </a:br>
            <a:r>
              <a:rPr lang="en-US" sz="1100" dirty="0">
                <a:solidFill>
                  <a:schemeClr val="bg1">
                    <a:lumMod val="65000"/>
                  </a:schemeClr>
                </a:solidFill>
              </a:rPr>
              <a:t>(= Sync down folders that are shared to you)</a:t>
            </a:r>
          </a:p>
          <a:p>
            <a:r>
              <a:rPr lang="nl-BE" sz="2000" dirty="0">
                <a:solidFill>
                  <a:schemeClr val="tx1">
                    <a:lumMod val="65000"/>
                    <a:lumOff val="35000"/>
                  </a:schemeClr>
                </a:solidFill>
              </a:rPr>
              <a:t>Sub-Folder Sharing</a:t>
            </a:r>
            <a:br>
              <a:rPr lang="nl-BE" sz="2000" dirty="0">
                <a:solidFill>
                  <a:schemeClr val="tx1">
                    <a:lumMod val="65000"/>
                    <a:lumOff val="35000"/>
                  </a:schemeClr>
                </a:solidFill>
              </a:rPr>
            </a:br>
            <a:r>
              <a:rPr lang="nl-BE" sz="1100" dirty="0">
                <a:solidFill>
                  <a:schemeClr val="bg1">
                    <a:lumMod val="50000"/>
                  </a:schemeClr>
                </a:solidFill>
              </a:rPr>
              <a:t>(=When different permissions are required </a:t>
            </a:r>
            <a:br>
              <a:rPr lang="nl-BE" sz="1100" dirty="0">
                <a:solidFill>
                  <a:schemeClr val="bg1">
                    <a:lumMod val="50000"/>
                  </a:schemeClr>
                </a:solidFill>
              </a:rPr>
            </a:br>
            <a:r>
              <a:rPr lang="nl-BE" sz="1100" dirty="0">
                <a:solidFill>
                  <a:schemeClr val="bg1">
                    <a:lumMod val="50000"/>
                  </a:schemeClr>
                </a:solidFill>
              </a:rPr>
              <a:t>on lower-level folders)</a:t>
            </a:r>
            <a:endParaRPr lang="en-US" sz="1100" dirty="0">
              <a:solidFill>
                <a:schemeClr val="bg1">
                  <a:lumMod val="50000"/>
                </a:schemeClr>
              </a:solidFill>
            </a:endParaRPr>
          </a:p>
          <a:p>
            <a:endParaRPr lang="en-US" sz="1100" dirty="0">
              <a:solidFill>
                <a:schemeClr val="bg1">
                  <a:lumMod val="65000"/>
                </a:schemeClr>
              </a:solidFill>
            </a:endParaRPr>
          </a:p>
          <a:p>
            <a:pPr marL="0" indent="0">
              <a:buNone/>
            </a:pPr>
            <a:endParaRPr lang="en-US" sz="2000" dirty="0"/>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1050" y="1512971"/>
            <a:ext cx="4356750" cy="2832100"/>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7627" y="2499761"/>
            <a:ext cx="1524000" cy="2262187"/>
          </a:xfrm>
          <a:prstGeom prst="rect">
            <a:avLst/>
          </a:prstGeom>
        </p:spPr>
      </p:pic>
      <p:pic>
        <p:nvPicPr>
          <p:cNvPr id="8" name="Picture 7"/>
          <p:cNvPicPr>
            <a:picLocks noChangeAspect="1"/>
          </p:cNvPicPr>
          <p:nvPr/>
        </p:nvPicPr>
        <p:blipFill>
          <a:blip r:embed="rId4"/>
          <a:stretch>
            <a:fillRect/>
          </a:stretch>
        </p:blipFill>
        <p:spPr>
          <a:xfrm>
            <a:off x="7500937" y="3267650"/>
            <a:ext cx="1566863" cy="459394"/>
          </a:xfrm>
          <a:prstGeom prst="rect">
            <a:avLst/>
          </a:prstGeom>
        </p:spPr>
      </p:pic>
      <p:cxnSp>
        <p:nvCxnSpPr>
          <p:cNvPr id="10" name="Straight Arrow Connector 9"/>
          <p:cNvCxnSpPr/>
          <p:nvPr/>
        </p:nvCxnSpPr>
        <p:spPr>
          <a:xfrm>
            <a:off x="3810000" y="2351171"/>
            <a:ext cx="990600" cy="3048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94935" y="2655971"/>
            <a:ext cx="688183" cy="76200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889425" y="3390153"/>
            <a:ext cx="964334" cy="10719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9826" y="1474805"/>
            <a:ext cx="4473435" cy="1731489"/>
          </a:xfrm>
          <a:prstGeom prst="rect">
            <a:avLst/>
          </a:prstGeom>
          <a:effectLst>
            <a:outerShdw blurRad="63500" sx="102000" sy="102000" algn="ctr" rotWithShape="0">
              <a:prstClr val="black">
                <a:alpha val="40000"/>
              </a:prstClr>
            </a:outerShdw>
          </a:effectLst>
        </p:spPr>
      </p:pic>
      <p:cxnSp>
        <p:nvCxnSpPr>
          <p:cNvPr id="17" name="Straight Arrow Connector 16"/>
          <p:cNvCxnSpPr/>
          <p:nvPr/>
        </p:nvCxnSpPr>
        <p:spPr>
          <a:xfrm flipV="1">
            <a:off x="4086426" y="2621046"/>
            <a:ext cx="942774" cy="11112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3157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Integration</a:t>
            </a:r>
            <a:endParaRPr lang="en-US"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567" y="4047563"/>
            <a:ext cx="1234477" cy="757031"/>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853" y="1041946"/>
            <a:ext cx="4795871" cy="238548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90289" y="1323558"/>
            <a:ext cx="5352004" cy="3819942"/>
          </a:xfrm>
          <a:prstGeom prst="rect">
            <a:avLst/>
          </a:prstGeom>
        </p:spPr>
      </p:pic>
      <p:sp>
        <p:nvSpPr>
          <p:cNvPr id="20" name="Rectangle 19"/>
          <p:cNvSpPr/>
          <p:nvPr/>
        </p:nvSpPr>
        <p:spPr>
          <a:xfrm>
            <a:off x="0" y="5048733"/>
            <a:ext cx="9146529" cy="180492"/>
          </a:xfrm>
          <a:prstGeom prst="rect">
            <a:avLst/>
          </a:prstGeom>
          <a:solidFill>
            <a:srgbClr val="4A5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49874" y="4024032"/>
            <a:ext cx="769844" cy="769844"/>
          </a:xfrm>
          <a:prstGeom prst="rect">
            <a:avLst/>
          </a:prstGeom>
        </p:spPr>
      </p:pic>
    </p:spTree>
    <p:extLst>
      <p:ext uri="{BB962C8B-B14F-4D97-AF65-F5344CB8AC3E}">
        <p14:creationId xmlns:p14="http://schemas.microsoft.com/office/powerpoint/2010/main" val="889306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015 EMC Templates2">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marL="0">
          <a:defRPr sz="1600" dirty="0"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 EMC Templates2.potx</Template>
  <TotalTime>48300</TotalTime>
  <Words>929</Words>
  <Application>Microsoft Macintosh PowerPoint</Application>
  <PresentationFormat>On-screen Show (16:9)</PresentationFormat>
  <Paragraphs>251</Paragraphs>
  <Slides>20</Slides>
  <Notes>12</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20</vt:i4>
      </vt:variant>
    </vt:vector>
  </HeadingPairs>
  <TitlesOfParts>
    <vt:vector size="37" baseType="lpstr">
      <vt:lpstr>Architects Daughter</vt:lpstr>
      <vt:lpstr>Arial</vt:lpstr>
      <vt:lpstr>Franklin Gothic Book</vt:lpstr>
      <vt:lpstr>Helvetica</vt:lpstr>
      <vt:lpstr>Helvetica Light</vt:lpstr>
      <vt:lpstr>Lucida Grande</vt:lpstr>
      <vt:lpstr>Mangal</vt:lpstr>
      <vt:lpstr>MetaMediumLF-Roman</vt:lpstr>
      <vt:lpstr>MetaNormalLF-Roman</vt:lpstr>
      <vt:lpstr>MS Mincho</vt:lpstr>
      <vt:lpstr>MS PGothic</vt:lpstr>
      <vt:lpstr>Times New Roman</vt:lpstr>
      <vt:lpstr>Trebuchet MS</vt:lpstr>
      <vt:lpstr>Verdana</vt:lpstr>
      <vt:lpstr>Wingdings</vt:lpstr>
      <vt:lpstr>맑은 고딕</vt:lpstr>
      <vt:lpstr>2015 EMC Templates2</vt:lpstr>
      <vt:lpstr>PowerPoint Presentation</vt:lpstr>
      <vt:lpstr>PowerPoint Presentation</vt:lpstr>
      <vt:lpstr>PowerPoint Presentation</vt:lpstr>
      <vt:lpstr>PowerPoint Presentation</vt:lpstr>
      <vt:lpstr>Digital Transformation at Siemens</vt:lpstr>
      <vt:lpstr>Syncplicity – Client</vt:lpstr>
      <vt:lpstr>Desktop Client</vt:lpstr>
      <vt:lpstr>Local folder vs Syncplicity Folder </vt:lpstr>
      <vt:lpstr>Office 365 Integration</vt:lpstr>
      <vt:lpstr>Online File Browser</vt:lpstr>
      <vt:lpstr>Mobile Client</vt:lpstr>
      <vt:lpstr>Syncplicity – Behind the Scenes</vt:lpstr>
      <vt:lpstr>PowerPoint Presentation</vt:lpstr>
      <vt:lpstr>Syncplicity Administration</vt:lpstr>
      <vt:lpstr>Architecture</vt:lpstr>
      <vt:lpstr>Demo</vt:lpstr>
      <vt:lpstr>PowerPoint Presentation</vt:lpstr>
      <vt:lpstr>PowerPoint Presentation</vt:lpstr>
      <vt:lpstr>PowerPoint Presentation</vt:lpstr>
      <vt:lpstr>PowerPoint Presentation</vt:lpstr>
    </vt:vector>
  </TitlesOfParts>
  <Manager>ECD Experience Marketing</Manager>
  <Company>EMC</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EMC World Momentum 2015</dc:title>
  <dc:subject/>
  <dc:creator>PCian</dc:creator>
  <cp:keywords/>
  <dc:description/>
  <cp:lastModifiedBy>Uli Hitzel</cp:lastModifiedBy>
  <cp:revision>759</cp:revision>
  <cp:lastPrinted>2016-09-23T21:09:08Z</cp:lastPrinted>
  <dcterms:created xsi:type="dcterms:W3CDTF">2015-01-20T10:09:54Z</dcterms:created>
  <dcterms:modified xsi:type="dcterms:W3CDTF">2018-06-28T08:22:26Z</dcterms:modified>
  <cp:category/>
</cp:coreProperties>
</file>